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41"/>
  </p:sldMasterIdLst>
  <p:notesMasterIdLst>
    <p:notesMasterId r:id="rId43"/>
  </p:notesMasterIdLst>
  <p:handoutMasterIdLst>
    <p:handoutMasterId r:id="rId44"/>
  </p:handout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prnWhat="handouts2"/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17292A2E-F333-43FB-9621-5CBBE7FDCDCB}" styleName="밝은 스타일 2 - 강조 4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EC20E35-A176-4012-BC5E-935CFFF8708E}" styleName="보통 스타일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none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none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none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none">
          <a:scrgbClr r="0" g="0" b="0"/>
        </a:fontRef>
        <a:schemeClr val="dk1"/>
      </a:tcTxStyle>
      <a:tcStyle>
        <a:tcBdr/>
      </a:tcStyle>
    </a:seCell>
    <a:swCell>
      <a:tcTxStyle b="on">
        <a:fontRef idx="none">
          <a:scrgbClr r="0" g="0" b="0"/>
        </a:fontRef>
        <a:schemeClr val="dk1"/>
      </a:tcTxStyle>
      <a:tcStyle>
        <a:tcBdr/>
      </a:tcStyle>
    </a:swCell>
    <a:firstRow>
      <a:tcTxStyle b="on">
        <a:fontRef idx="none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밝은 스타일 1 - 강조 4">
    <a:wholeTbl>
      <a:tcTxStyle>
        <a:fontRef idx="none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none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none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3831"/>
    <p:restoredTop sz="89852"/>
  </p:normalViewPr>
  <p:slideViewPr>
    <p:cSldViewPr>
      <p:cViewPr varScale="1">
        <p:scale>
          <a:sx n="101" d="100"/>
          <a:sy n="101" d="100"/>
        </p:scale>
        <p:origin x="972" y="9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slide" Target="slides/slide26.xml"  /><Relationship Id="rId27" Type="http://schemas.openxmlformats.org/officeDocument/2006/relationships/slide" Target="slides/slide27.xml"  /><Relationship Id="rId28" Type="http://schemas.openxmlformats.org/officeDocument/2006/relationships/slide" Target="slides/slide28.xml"  /><Relationship Id="rId29" Type="http://schemas.openxmlformats.org/officeDocument/2006/relationships/slide" Target="slides/slide29.xml"  /><Relationship Id="rId3" Type="http://schemas.openxmlformats.org/officeDocument/2006/relationships/slide" Target="slides/slide3.xml"  /><Relationship Id="rId30" Type="http://schemas.openxmlformats.org/officeDocument/2006/relationships/slide" Target="slides/slide30.xml"  /><Relationship Id="rId31" Type="http://schemas.openxmlformats.org/officeDocument/2006/relationships/slide" Target="slides/slide31.xml"  /><Relationship Id="rId32" Type="http://schemas.openxmlformats.org/officeDocument/2006/relationships/slide" Target="slides/slide32.xml"  /><Relationship Id="rId33" Type="http://schemas.openxmlformats.org/officeDocument/2006/relationships/slide" Target="slides/slide33.xml"  /><Relationship Id="rId34" Type="http://schemas.openxmlformats.org/officeDocument/2006/relationships/slide" Target="slides/slide34.xml"  /><Relationship Id="rId35" Type="http://schemas.openxmlformats.org/officeDocument/2006/relationships/slide" Target="slides/slide35.xml"  /><Relationship Id="rId36" Type="http://schemas.openxmlformats.org/officeDocument/2006/relationships/slide" Target="slides/slide36.xml"  /><Relationship Id="rId37" Type="http://schemas.openxmlformats.org/officeDocument/2006/relationships/slide" Target="slides/slide37.xml"  /><Relationship Id="rId38" Type="http://schemas.openxmlformats.org/officeDocument/2006/relationships/slide" Target="slides/slide38.xml"  /><Relationship Id="rId39" Type="http://schemas.openxmlformats.org/officeDocument/2006/relationships/presProps" Target="presProps.xml"  /><Relationship Id="rId4" Type="http://schemas.openxmlformats.org/officeDocument/2006/relationships/slide" Target="slides/slide4.xml"  /><Relationship Id="rId40" Type="http://schemas.openxmlformats.org/officeDocument/2006/relationships/viewProps" Target="viewProps.xml"  /><Relationship Id="rId41" Type="http://schemas.openxmlformats.org/officeDocument/2006/relationships/slideMaster" Target="slideMasters/slideMaster1.xml"  /><Relationship Id="rId42" Type="http://schemas.openxmlformats.org/officeDocument/2006/relationships/theme" Target="theme/theme1.xml"  /><Relationship Id="rId43" Type="http://schemas.openxmlformats.org/officeDocument/2006/relationships/notesMaster" Target="notesMasters/notesMaster1.xml"  /><Relationship Id="rId44" Type="http://schemas.openxmlformats.org/officeDocument/2006/relationships/handoutMaster" Target="handoutMasters/handoutMaster1.xml"  /><Relationship Id="rId45" Type="http://schemas.openxmlformats.org/officeDocument/2006/relationships/tableStyles" Target="tableStyles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r>
              <a:rPr lang="en-US" altLang="en-US"/>
              <a:t/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45E2D058-9647-498D-80EE-CE627AFC868E}" type="datetime1">
              <a:rPr lang="en-US" altLang="en-US"/>
              <a:pPr lvl="0"/>
              <a:t>4/17/2017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r>
              <a:rPr lang="en-US" altLang="en-US"/>
              <a:t/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6A9E2FA5-B3E2-4FD0-82DC-30615C514BD7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r>
              <a:rPr lang="en-US" altLang="en-US"/>
              <a:t/>
            </a: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7AB488F7-1FAC-40D2-BB7E-BA3CE28D8950}" type="datetime1">
              <a:rPr lang="en-US" altLang="en-US"/>
              <a:pPr lvl="0"/>
              <a:t>4/17/2017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en-US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r>
              <a:rPr lang="en-US" altLang="en-US"/>
              <a:t/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CA2D21D1-52E2-420B-B491-CFF6D7BB79FB}" type="slidenum">
              <a:rPr lang="en-US" altLang="en-US"/>
              <a:pPr lvl="0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A2D21D1-52E2-420B-B491-CFF6D7BB79FB}" type="slidenum">
              <a:rPr lang="en-US" altLang="en-US"/>
              <a:pPr lvl="0"/>
              <a:t>5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  <a:endParaRPr lang="en-US" altLang="ko-KR"/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  <a:endParaRPr lang="en-US" altLang="ko-KR"/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  <a:endParaRPr lang="ko-KR" altLang="en-US"/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  <a:endParaRPr lang="ko-KR" altLang="en-US"/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  <a:endParaRPr lang="ko-KR" altLang="en-US"/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34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37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8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10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11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저희는 어린이가 주요 타겟층이고 갑작스럽게 접근하는 것까지 인식 가능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12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14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15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16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* </a:t>
            </a:r>
            <a:r>
              <a:rPr lang="ko-KR" altLang="en-US"/>
              <a:t>경보상황판단 모듈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어린이 보호구역내에 시스템을 설치해놓고 일정기간동안 차도</a:t>
            </a:r>
            <a:r>
              <a:rPr lang="en-US" altLang="ko-KR"/>
              <a:t>,</a:t>
            </a:r>
            <a:r>
              <a:rPr lang="ko-KR" altLang="en-US"/>
              <a:t>인도 구별하기위한 데이터 수집</a:t>
            </a:r>
            <a:r>
              <a:rPr lang="en-US" altLang="ko-KR"/>
              <a:t> </a:t>
            </a:r>
            <a:r>
              <a:rPr lang="ko-KR" altLang="en-US"/>
              <a:t>및 분석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차도</a:t>
            </a:r>
            <a:r>
              <a:rPr lang="en-US" altLang="ko-KR"/>
              <a:t>,</a:t>
            </a:r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Camera</a:t>
            </a:r>
            <a:endParaRPr lang="en-US" altLang="ko-KR"/>
          </a:p>
          <a:p>
            <a:pPr marL="285750" indent="-285750">
              <a:buChar char="-"/>
            </a:pPr>
            <a:r>
              <a:rPr lang="en-US" altLang="ko-KR"/>
              <a:t>C, C++, Python, OpenCV</a:t>
            </a:r>
            <a:r>
              <a:rPr lang="ko-KR" altLang="en-US"/>
              <a:t>를 이용한 보행자 인식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필요 부분</a:t>
            </a:r>
            <a:r>
              <a:rPr lang="en-US" altLang="ko-KR"/>
              <a:t>(</a:t>
            </a:r>
            <a:r>
              <a:rPr lang="ko-KR" altLang="en-US"/>
              <a:t>보행자 좌표 및 행동 감지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 </a:t>
            </a:r>
            <a:r>
              <a:rPr lang="ko-KR" altLang="en-US"/>
              <a:t>검출 및 </a:t>
            </a:r>
            <a:r>
              <a:rPr lang="en-US" altLang="ko-KR"/>
              <a:t>Controller</a:t>
            </a:r>
            <a:r>
              <a:rPr lang="ko-KR" altLang="en-US"/>
              <a:t>로 전송</a:t>
            </a:r>
            <a:endParaRPr lang="ko-KR" altLang="en-US"/>
          </a:p>
          <a:p>
            <a:pPr marL="285750" indent="-285750">
              <a:buChar char="-"/>
            </a:pPr>
            <a:r>
              <a:rPr lang="ko-KR" altLang="en-US"/>
              <a:t>디바이스 드라이버 모듈을 이용하여 보행자가 인식 될 때 </a:t>
            </a:r>
            <a:r>
              <a:rPr lang="en-US" altLang="ko-KR"/>
              <a:t>fps</a:t>
            </a:r>
            <a:r>
              <a:rPr lang="ko-KR" altLang="en-US"/>
              <a:t> 조절하도록 설정</a:t>
            </a:r>
            <a:r>
              <a:rPr lang="en-US" altLang="ko-KR"/>
              <a:t> </a:t>
            </a:r>
            <a:endParaRPr lang="en-US" altLang="ko-KR"/>
          </a:p>
          <a:p>
            <a:pPr marL="285750" indent="-285750">
              <a:buChar char="-"/>
            </a:pPr>
            <a:r>
              <a:rPr lang="ko-KR" altLang="en-US"/>
              <a:t>교내 및 학교 주변 횡단보도 촬영 및 테스트로 적합한 촬영지점 결정</a:t>
            </a:r>
            <a:endParaRPr lang="ko-KR" altLang="en-US"/>
          </a:p>
          <a:p>
            <a:pPr lvl="0"/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* </a:t>
            </a:r>
            <a:r>
              <a:rPr lang="ko-KR" altLang="en-US"/>
              <a:t>주변기기</a:t>
            </a:r>
            <a:endParaRPr lang="ko-KR" altLang="en-US"/>
          </a:p>
          <a:p>
            <a:pPr marL="285750" indent="-285750">
              <a:buChar char="-"/>
            </a:pPr>
            <a:r>
              <a:rPr lang="en-US" altLang="ko-KR"/>
              <a:t>Controller</a:t>
            </a:r>
            <a:r>
              <a:rPr lang="ko-KR" altLang="en-US"/>
              <a:t>로 부터 알람 신호 수신 시 디바이스 드라이버 모듈을 이용하여 알림</a:t>
            </a:r>
            <a:endParaRPr lang="ko-KR" altLang="en-US"/>
          </a:p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600B576-9C0E-4DBA-BDA6-FCD8854F273D}" type="slidenum">
              <a:rPr lang="en-US" altLang="en-US"/>
              <a:pPr lvl="0"/>
              <a:t>33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903AA99-F0FD-4FD1-8A28-65E2A4D9275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9177C2A2-2E18-464B-A71B-6865AC830A97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2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E5B24D-AD3E-4E31-A4A8-B9C870232F2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5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EE70-1CCB-4222-876F-341436844471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2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486FBC1-2D5D-421A-88F7-20F5C588F3F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C68D3A3E-DA89-4FF3-A7A4-5FC76DDBEDB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B5235B8-7B0E-458E-870B-C8DB7892545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8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8E2E8860-1474-449B-9B60-2117903BDF9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2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E66FBD67-3A77-4949-BBA1-2675634602B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7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327617DC-43AE-4967-B106-086D94716F2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1C4DD0E2-77B8-48AE-8B5C-919E59371C5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4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C2CE628-3487-4540-AE78-7519C32601A6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4/17/2017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602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14" Type="http://schemas.openxmlformats.org/officeDocument/2006/relationships/image" Target="../media/image1.jpeg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Diseño predeterminado">
    <p:bg>
      <p:bgPr shadeToTitle="0">
        <a:blipFill dpi="0" rotWithShape="0">
          <a:blip r:embed="rId14">
            <a:alphaModFix/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0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es-ES" altLang="ko-KR"/>
              <a:t>Haga clic para cambiar el estilo de título	</a:t>
            </a:r>
            <a:endParaRPr lang="es-E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/>
          <a:p>
            <a:pPr lvl="0"/>
            <a:r>
              <a:rPr lang="es-ES" altLang="ko-KR"/>
              <a:t>Haga clic para modificar el estilo de texto del patrón</a:t>
            </a:r>
            <a:endParaRPr lang="es-ES" altLang="ko-KR"/>
          </a:p>
          <a:p>
            <a:pPr lvl="1"/>
            <a:r>
              <a:rPr lang="es-ES" altLang="ko-KR"/>
              <a:t>Segundo nivel</a:t>
            </a:r>
            <a:endParaRPr lang="es-ES" altLang="ko-KR"/>
          </a:p>
          <a:p>
            <a:pPr lvl="2"/>
            <a:r>
              <a:rPr lang="es-ES" altLang="ko-KR"/>
              <a:t>Tercer nivel</a:t>
            </a:r>
            <a:endParaRPr lang="es-ES" altLang="ko-KR"/>
          </a:p>
          <a:p>
            <a:pPr lvl="3"/>
            <a:r>
              <a:rPr lang="es-ES" altLang="ko-KR"/>
              <a:t>Cuarto nivel</a:t>
            </a:r>
            <a:endParaRPr lang="es-ES" altLang="ko-KR"/>
          </a:p>
          <a:p>
            <a:pPr lvl="4"/>
            <a:r>
              <a:rPr lang="es-ES" altLang="ko-KR"/>
              <a:t>Quinto nivel</a:t>
            </a:r>
            <a:endParaRPr lang="es-E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>
              <a:defRPr sz="1400">
                <a:ea typeface="굴림"/>
              </a:defRPr>
            </a:lvl1pPr>
          </a:lstStyle>
          <a:p>
            <a:pPr defTabSz="1440180"/>
            <a:fld id="{924D437E-7C99-4098-A3C7-18F6FB005456}" type="datetime1">
              <a:rPr lang="en-US" altLang="ko-KR">
                <a:solidFill>
                  <a:prstClr val="black">
                    <a:tint val="75000"/>
                  </a:prstClr>
                </a:solidFill>
              </a:rPr>
              <a:pPr defTabSz="1440180"/>
              <a:t>4/17/2017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ctr">
              <a:defRPr sz="1400">
                <a:ea typeface="굴림"/>
              </a:defRPr>
            </a:lvl1pPr>
          </a:lstStyle>
          <a:p>
            <a:pPr defTabSz="1440180"/>
            <a:r>
              <a:rPr lang="en-US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defRPr sz="1400">
                <a:ea typeface="굴림"/>
              </a:defRPr>
            </a:lvl1pPr>
          </a:lstStyle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notesSlide" Target="../notesSlides/notesSlide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notesSlide" Target="../notesSlides/notesSlide4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jpeg"  /><Relationship Id="rId8" Type="http://schemas.openxmlformats.org/officeDocument/2006/relationships/notesSlide" Target="../notesSlides/notesSlide6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jpeg"  /><Relationship Id="rId8" Type="http://schemas.openxmlformats.org/officeDocument/2006/relationships/notesSlide" Target="../notesSlides/notesSlide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Relationship Id="rId5" Type="http://schemas.openxmlformats.org/officeDocument/2006/relationships/notesSlide" Target="../notesSlides/notesSlide8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Relationship Id="rId3" Type="http://schemas.openxmlformats.org/officeDocument/2006/relationships/image" Target="../media/image3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Relationship Id="rId5" Type="http://schemas.openxmlformats.org/officeDocument/2006/relationships/image" Target="../media/image43.jpeg"  /><Relationship Id="rId6" Type="http://schemas.openxmlformats.org/officeDocument/2006/relationships/image" Target="../media/image44.png"  /><Relationship Id="rId7" Type="http://schemas.openxmlformats.org/officeDocument/2006/relationships/notesSlide" Target="../notesSlides/notesSlide10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notesSlide" Target="../notesSlides/notesSlide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8285" y="1185545"/>
            <a:ext cx="3054350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어린이 보호구역</a:t>
            </a:r>
            <a:b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</a:b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</a:rPr>
              <a:t>교통사고 방지 시스템</a:t>
            </a:r>
            <a:endParaRPr lang="ko-KR" altLang="en-US" sz="23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38285" y="4826000"/>
            <a:ext cx="3053715" cy="107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팀원</a:t>
            </a:r>
            <a:endParaRPr lang="ko-KR" altLang="en-US" sz="1600" b="1"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2012154040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임현창</a:t>
            </a:r>
            <a:endParaRPr lang="ko-KR" altLang="en-US" sz="1600" b="1"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2012154042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정재천</a:t>
            </a:r>
            <a:endParaRPr lang="ko-KR" altLang="en-US" sz="1600" b="1">
              <a:solidFill>
                <a:schemeClr val="bg1"/>
              </a:solidFill>
              <a:latin typeface="나눔고딕"/>
              <a:ea typeface="나눔고딕"/>
            </a:endParaRP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나눔고딕"/>
                <a:ea typeface="나눔고딕"/>
              </a:rPr>
              <a:t>2012152046 </a:t>
            </a:r>
            <a:r>
              <a:rPr lang="ko-KR" altLang="en-US" sz="1600" b="1">
                <a:solidFill>
                  <a:schemeClr val="bg1"/>
                </a:solidFill>
                <a:latin typeface="나눔고딕"/>
                <a:ea typeface="나눔고딕"/>
              </a:rPr>
              <a:t>최지훈</a:t>
            </a:r>
            <a:endParaRPr lang="ko-KR" altLang="en-US" sz="1600" b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509" y="470535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1766509" y="932180"/>
            <a:ext cx="8731885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ko-KR" altLang="en-US" sz="2000"/>
              <a:t>김천시 </a:t>
            </a:r>
            <a:r>
              <a:rPr lang="en-US" altLang="ko-KR" sz="2000"/>
              <a:t>'</a:t>
            </a:r>
            <a:r>
              <a:rPr lang="ko-KR" altLang="en-US" sz="2000"/>
              <a:t>보행자 자동인식 신호기</a:t>
            </a:r>
            <a:r>
              <a:rPr lang="en-US" altLang="ko-KR" sz="2000"/>
              <a:t>'</a:t>
            </a:r>
            <a:endParaRPr lang="en-US" altLang="ko-KR" sz="2000"/>
          </a:p>
        </p:txBody>
      </p:sp>
      <p:sp>
        <p:nvSpPr>
          <p:cNvPr id="8" name="TextBox 7"/>
          <p:cNvSpPr txBox="1"/>
          <p:nvPr/>
        </p:nvSpPr>
        <p:spPr>
          <a:xfrm>
            <a:off x="1936054" y="5398135"/>
            <a:ext cx="7495540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har char="-"/>
            </a:pPr>
            <a:r>
              <a:rPr lang="ko-KR" altLang="en-US" sz="2000"/>
              <a:t>길 건너려는 보행자가 있으면 신호등이 녹색으로 변화</a:t>
            </a:r>
            <a:endParaRPr lang="ko-KR" altLang="en-US" sz="2000"/>
          </a:p>
          <a:p>
            <a:pPr marL="342900" indent="-342900">
              <a:buChar char="-"/>
            </a:pPr>
            <a:r>
              <a:rPr lang="ko-KR" altLang="en-US" sz="2000"/>
              <a:t>보행자 작동 신호기를 보완한 것</a:t>
            </a:r>
            <a:endParaRPr lang="en-US" altLang="ko-KR" sz="20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138109" y="1629410"/>
            <a:ext cx="5988685" cy="3368675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387725" y="1396365"/>
            <a:ext cx="5498465" cy="367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8180" y="5346700"/>
            <a:ext cx="749554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2000"/>
              <a:t>- </a:t>
            </a:r>
            <a:r>
              <a:rPr lang="ko-KR" altLang="en-US" sz="2000"/>
              <a:t>운전 중 보행자가 지나갈 경우 차량 속도가 줄거나 멈춘다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10" name="TextBox 9"/>
          <p:cNvSpPr txBox="1"/>
          <p:nvPr/>
        </p:nvSpPr>
        <p:spPr>
          <a:xfrm>
            <a:off x="1778635" y="419100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사례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778635" y="1011644"/>
            <a:ext cx="381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자동긴급제동시스템</a:t>
            </a:r>
            <a:r>
              <a:rPr lang="en-US" altLang="ko-KR" sz="2000"/>
              <a:t>(AEB)</a:t>
            </a:r>
            <a:endParaRPr lang="en-US" altLang="ko-KR" sz="2000"/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407410" cy="46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관련 연구 및 사례</a:t>
            </a:r>
            <a:r>
              <a:rPr lang="en-US" altLang="ko-KR" sz="2400" b="1"/>
              <a:t> </a:t>
            </a:r>
            <a:r>
              <a:rPr lang="ko-KR" altLang="en-US" sz="2400" b="1"/>
              <a:t>비교</a:t>
            </a:r>
            <a:endParaRPr lang="ko-KR" altLang="en-US" sz="240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19200" y="1371600"/>
          <a:ext cx="9529762" cy="4136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587"/>
                <a:gridCol w="6353175"/>
              </a:tblGrid>
              <a:tr h="392965">
                <a:tc>
                  <a:txBody>
                    <a:bodyPr/>
                    <a:p>
                      <a:pPr latinLnBrk="1"/>
                      <a:r>
                        <a:rPr lang="ko-KR" altLang="en-US" sz="2000"/>
                        <a:t>보행자 자동인식 신호기</a:t>
                      </a:r>
                      <a:endParaRPr lang="en-US" altLang="ko-KR" sz="20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r>
                        <a:rPr lang="ko-KR" altLang="en-US" sz="2000"/>
                        <a:t>경우에 따라 교통 흐름이 크게 정체될 가능성이 있음</a:t>
                      </a:r>
                      <a:endParaRPr lang="ko-KR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936626">
                <a:tc>
                  <a:txBody>
                    <a:bodyPr/>
                    <a:p>
                      <a:pPr lvl="0"/>
                      <a:r>
                        <a:rPr lang="ko-KR" altLang="en-US" sz="2000"/>
                        <a:t>자동긴급제동시스템</a:t>
                      </a:r>
                      <a:r>
                        <a:rPr lang="en-US" altLang="ko-KR" sz="2000"/>
                        <a:t>(AEB)</a:t>
                      </a:r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2000"/>
                        <a:t>개인 차량의 설치하는 것이므로 설치하지 않은 차량이거나 </a:t>
                      </a:r>
                      <a:r>
                        <a:rPr lang="en-US" altLang="ko-KR" sz="2000"/>
                        <a:t>AEB</a:t>
                      </a:r>
                      <a:r>
                        <a:rPr lang="ko-KR" altLang="en-US" sz="2000"/>
                        <a:t>가 고장 난 경우 사고 가능성이 증가</a:t>
                      </a:r>
                      <a:endParaRPr lang="ko-KR" altLang="en-US" sz="2000"/>
                    </a:p>
                    <a:p>
                      <a:pPr latinLnBrk="1"/>
                      <a:r>
                        <a:rPr lang="ko-KR" altLang="en-US" sz="2000"/>
                        <a:t>금전적인 비용 부담이 큼</a:t>
                      </a:r>
                      <a:r>
                        <a:rPr lang="en-US" altLang="ko-KR" sz="2000"/>
                        <a:t>.</a:t>
                      </a:r>
                      <a:endParaRPr lang="ko-KR" altLang="en-US" sz="2000"/>
                    </a:p>
                  </a:txBody>
                  <a:tcPr marL="91440" marR="91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1052395">
                <a:tc gridSpan="2">
                  <a:txBody>
                    <a:bodyPr/>
                    <a:p>
                      <a:pPr algn="ctr" latinLnBrk="1"/>
                      <a:endParaRPr lang="ko-KR" altLang="en-US" sz="2000"/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682450">
                <a:tc>
                  <a:txBody>
                    <a:bodyPr/>
                    <a:p>
                      <a:pPr latinLnBrk="1"/>
                      <a:r>
                        <a:rPr lang="ko-KR" altLang="en-US" sz="2000"/>
                        <a:t>어린이 보호구역</a:t>
                      </a:r>
                      <a:endParaRPr lang="ko-KR" altLang="en-US" sz="2000"/>
                    </a:p>
                    <a:p>
                      <a:pPr latinLnBrk="1"/>
                      <a:r>
                        <a:rPr lang="ko-KR" altLang="en-US" sz="2000"/>
                        <a:t>교통사고 방지 표지판</a:t>
                      </a:r>
                      <a:endParaRPr lang="ko-KR" alt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2000"/>
                        <a:t>일반적인 어린이 보호구역에 설치가 가능하며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비교적 저렴한 비용으로 어린이의 교통 안전을</a:t>
                      </a:r>
                      <a:r>
                        <a:rPr lang="en-US" altLang="ko-KR" sz="2000"/>
                        <a:t> </a:t>
                      </a:r>
                      <a:r>
                        <a:rPr lang="ko-KR" altLang="en-US" sz="2000"/>
                        <a:t>확보하고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차량 외부의 카메라를 이용하여 사각지대를 줄임</a:t>
                      </a:r>
                      <a:r>
                        <a:rPr lang="en-US" altLang="ko-KR" sz="2000"/>
                        <a:t>.</a:t>
                      </a:r>
                      <a:endParaRPr lang="ko-KR" altLang="en-US" sz="20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</a:tbl>
          </a:graphicData>
        </a:graphic>
      </p:graphicFrame>
      <p:sp>
        <p:nvSpPr>
          <p:cNvPr id="11" name="화살표: 아래쪽 10"/>
          <p:cNvSpPr/>
          <p:nvPr/>
        </p:nvSpPr>
        <p:spPr>
          <a:xfrm>
            <a:off x="5676919" y="2849462"/>
            <a:ext cx="614680" cy="9429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954" y="446622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위험상황 판단</a:t>
            </a:r>
            <a:endParaRPr lang="ko-KR" altLang="en-US" b="1"/>
          </a:p>
          <a:p>
            <a:pPr lvl="0"/>
            <a:r>
              <a:rPr lang="ko-KR" altLang="en-US" b="1"/>
              <a:t>시나리오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1671140" y="1856420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도로 촬영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6553200" y="3770705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defTabSz="1080135">
              <a:spcBef>
                <a:spcPct val="0"/>
              </a:spcBef>
              <a:spcAft>
                <a:spcPct val="0"/>
              </a:spcAft>
            </a:pPr>
            <a:r>
              <a:rPr lang="ko-KR" altLang="en-US" sz="1000">
                <a:latin typeface="Arial"/>
                <a:cs typeface="Arial"/>
              </a:rPr>
              <a:t>보행자가 차도로 접근하는가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8630" y="2888799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종료 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안전</a:t>
            </a:r>
            <a:r>
              <a:rPr lang="en-US" altLang="ko-KR" sz="1000" b="0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454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보행자가 차도에 있음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경보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65372" y="1942394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>
                <a:latin typeface="Arial"/>
                <a:cs typeface="Arial"/>
              </a:rPr>
              <a:t>전광판으로만</a:t>
            </a:r>
            <a:endParaRPr lang="ko-KR" altLang="en-US" sz="1000">
              <a:latin typeface="Arial"/>
              <a:cs typeface="Arial"/>
            </a:endParaRP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경보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3819112" y="374674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3819112" y="2745099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있는가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00952" y="4957972"/>
            <a:ext cx="1656206" cy="529508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1">
                <a:latin typeface="Arial"/>
                <a:cs typeface="Arial"/>
              </a:rPr>
              <a:t>보행자 차도로 접근 중</a:t>
            </a:r>
            <a:endParaRPr lang="ko-KR" altLang="en-US" sz="1000" b="1">
              <a:latin typeface="Arial"/>
              <a:cs typeface="Arial"/>
            </a:endParaRPr>
          </a:p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전광판 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lang="ko-KR" altLang="en-US" sz="1000" b="1" i="0">
                <a:solidFill>
                  <a:schemeClr val="tx1"/>
                </a:solidFill>
                <a:latin typeface="Arial"/>
                <a:cs typeface="Arial"/>
              </a:rPr>
              <a:t>모바일 주의</a:t>
            </a:r>
            <a:r>
              <a:rPr lang="en-US" altLang="ko-KR" sz="1000" b="1" i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ko-KR" altLang="en-US" sz="1000" b="1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다이아몬드 30"/>
          <p:cNvSpPr/>
          <p:nvPr/>
        </p:nvSpPr>
        <p:spPr>
          <a:xfrm>
            <a:off x="3819112" y="1788553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차가 접근 중인가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다이아몬드 37"/>
          <p:cNvSpPr/>
          <p:nvPr/>
        </p:nvSpPr>
        <p:spPr>
          <a:xfrm>
            <a:off x="6553200" y="1828800"/>
            <a:ext cx="1967066" cy="704795"/>
          </a:xfrm>
          <a:prstGeom prst="diamond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000" b="0" i="0">
                <a:solidFill>
                  <a:schemeClr val="tx1"/>
                </a:solidFill>
                <a:latin typeface="Arial"/>
                <a:cs typeface="Arial"/>
              </a:rPr>
              <a:t>보행자가 차도에 있는가</a:t>
            </a:r>
            <a:endParaRPr lang="ko-KR" altLang="en-US" sz="1000" b="0" i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42" name="직선 화살표 연결선 41"/>
          <p:cNvCxnSpPr>
            <a:stCxn id="6" idx="3"/>
            <a:endCxn id="31" idx="1"/>
          </p:cNvCxnSpPr>
          <p:nvPr/>
        </p:nvCxnSpPr>
        <p:spPr>
          <a:xfrm>
            <a:off x="3327346" y="2121174"/>
            <a:ext cx="491766" cy="19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4" name="직선 화살표 연결선 43"/>
          <p:cNvCxnSpPr>
            <a:stCxn id="31" idx="3"/>
            <a:endCxn id="38" idx="1"/>
          </p:cNvCxnSpPr>
          <p:nvPr/>
        </p:nvCxnSpPr>
        <p:spPr>
          <a:xfrm>
            <a:off x="5786178" y="2140951"/>
            <a:ext cx="767022" cy="402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5" name="직선 화살표 연결선 44"/>
          <p:cNvCxnSpPr>
            <a:stCxn id="31" idx="2"/>
            <a:endCxn id="22" idx="0"/>
          </p:cNvCxnSpPr>
          <p:nvPr/>
        </p:nvCxnSpPr>
        <p:spPr>
          <a:xfrm>
            <a:off x="4802645" y="2493348"/>
            <a:ext cx="0" cy="251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48" name="직선 화살표 연결선 47"/>
          <p:cNvCxnSpPr>
            <a:stCxn id="22" idx="3"/>
            <a:endCxn id="14" idx="1"/>
          </p:cNvCxnSpPr>
          <p:nvPr/>
        </p:nvCxnSpPr>
        <p:spPr>
          <a:xfrm>
            <a:off x="5786178" y="3097497"/>
            <a:ext cx="922452" cy="56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직선 화살표 연결선 50"/>
          <p:cNvCxnSpPr>
            <a:stCxn id="22" idx="2"/>
            <a:endCxn id="21" idx="0"/>
          </p:cNvCxnSpPr>
          <p:nvPr/>
        </p:nvCxnSpPr>
        <p:spPr>
          <a:xfrm>
            <a:off x="4802645" y="3449894"/>
            <a:ext cx="0" cy="296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직선 화살표 연결선 53"/>
          <p:cNvCxnSpPr>
            <a:stCxn id="21" idx="2"/>
            <a:endCxn id="15" idx="0"/>
          </p:cNvCxnSpPr>
          <p:nvPr/>
        </p:nvCxnSpPr>
        <p:spPr>
          <a:xfrm>
            <a:off x="4802645" y="4451535"/>
            <a:ext cx="0" cy="506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57" name="직선 화살표 연결선 56"/>
          <p:cNvCxnSpPr>
            <a:stCxn id="21" idx="3"/>
            <a:endCxn id="9" idx="1"/>
          </p:cNvCxnSpPr>
          <p:nvPr/>
        </p:nvCxnSpPr>
        <p:spPr>
          <a:xfrm>
            <a:off x="5786178" y="4099138"/>
            <a:ext cx="767022" cy="23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0" name="직선 화살표 연결선 59"/>
          <p:cNvCxnSpPr>
            <a:stCxn id="9" idx="0"/>
            <a:endCxn id="14" idx="2"/>
          </p:cNvCxnSpPr>
          <p:nvPr/>
        </p:nvCxnSpPr>
        <p:spPr>
          <a:xfrm flipV="1">
            <a:off x="7536733" y="3418307"/>
            <a:ext cx="0" cy="352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63" name="직선 화살표 연결선 62"/>
          <p:cNvCxnSpPr>
            <a:stCxn id="9" idx="2"/>
            <a:endCxn id="29" idx="0"/>
          </p:cNvCxnSpPr>
          <p:nvPr/>
        </p:nvCxnSpPr>
        <p:spPr>
          <a:xfrm flipH="1">
            <a:off x="7529055" y="4475500"/>
            <a:ext cx="7678" cy="4824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78" name="직선 화살표 연결선 77"/>
          <p:cNvCxnSpPr>
            <a:stCxn id="38" idx="3"/>
            <a:endCxn id="16" idx="1"/>
          </p:cNvCxnSpPr>
          <p:nvPr/>
        </p:nvCxnSpPr>
        <p:spPr>
          <a:xfrm>
            <a:off x="8520266" y="2181198"/>
            <a:ext cx="745106" cy="25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cxnSp>
        <p:nvCxnSpPr>
          <p:cNvPr id="231" name="직선 화살표 연결선 230"/>
          <p:cNvCxnSpPr>
            <a:stCxn id="38" idx="2"/>
            <a:endCxn id="14" idx="0"/>
          </p:cNvCxnSpPr>
          <p:nvPr/>
        </p:nvCxnSpPr>
        <p:spPr>
          <a:xfrm>
            <a:off x="7536733" y="2533595"/>
            <a:ext cx="0" cy="355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318" name="TextBox 317"/>
          <p:cNvSpPr txBox="1"/>
          <p:nvPr/>
        </p:nvSpPr>
        <p:spPr>
          <a:xfrm>
            <a:off x="5990531" y="1930149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19" name="TextBox 318"/>
          <p:cNvSpPr txBox="1"/>
          <p:nvPr/>
        </p:nvSpPr>
        <p:spPr>
          <a:xfrm>
            <a:off x="7529055" y="2533595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0" name="TextBox 319"/>
          <p:cNvSpPr txBox="1"/>
          <p:nvPr/>
        </p:nvSpPr>
        <p:spPr>
          <a:xfrm>
            <a:off x="8664551" y="195182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1" name="TextBox 320"/>
          <p:cNvSpPr txBox="1"/>
          <p:nvPr/>
        </p:nvSpPr>
        <p:spPr>
          <a:xfrm>
            <a:off x="4810324" y="249036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2" name="TextBox 321"/>
          <p:cNvSpPr txBox="1"/>
          <p:nvPr/>
        </p:nvSpPr>
        <p:spPr>
          <a:xfrm>
            <a:off x="4802645" y="3437648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3" name="TextBox 322"/>
          <p:cNvSpPr txBox="1"/>
          <p:nvPr/>
        </p:nvSpPr>
        <p:spPr>
          <a:xfrm>
            <a:off x="4802645" y="4511577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  <p:sp>
        <p:nvSpPr>
          <p:cNvPr id="324" name="TextBox 323"/>
          <p:cNvSpPr txBox="1"/>
          <p:nvPr/>
        </p:nvSpPr>
        <p:spPr>
          <a:xfrm>
            <a:off x="6057288" y="2875734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5" name="TextBox 324"/>
          <p:cNvSpPr txBox="1"/>
          <p:nvPr/>
        </p:nvSpPr>
        <p:spPr>
          <a:xfrm>
            <a:off x="5990531" y="3784440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27" name="TextBox 326"/>
          <p:cNvSpPr txBox="1"/>
          <p:nvPr/>
        </p:nvSpPr>
        <p:spPr>
          <a:xfrm>
            <a:off x="7562822" y="3504043"/>
            <a:ext cx="38023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No</a:t>
            </a:r>
            <a:endParaRPr lang="ko-KR" altLang="en-US" sz="1200"/>
          </a:p>
        </p:txBody>
      </p:sp>
      <p:sp>
        <p:nvSpPr>
          <p:cNvPr id="340" name="TextBox 339"/>
          <p:cNvSpPr txBox="1"/>
          <p:nvPr/>
        </p:nvSpPr>
        <p:spPr>
          <a:xfrm>
            <a:off x="7542036" y="4505905"/>
            <a:ext cx="4350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/>
              <a:t>Yes</a:t>
            </a:r>
            <a:endParaRPr lang="ko-KR" altLang="en-US" sz="1200"/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99290" y="5099919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  <a:endParaRPr lang="ko-KR" altLang="en-US" sz="3200"/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  <a:endParaRPr lang="en-US" altLang="ko-KR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차도에 있으며 차량이 접근하는 경우 인식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이가 차도에 있음을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5213081" y="2459746"/>
            <a:ext cx="787953" cy="1525433"/>
            <a:chOff x="6181725" y="1885950"/>
            <a:chExt cx="904875" cy="175006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6181725" y="1885950"/>
              <a:ext cx="904875" cy="1750060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6223000" y="2063115"/>
              <a:ext cx="800735" cy="12160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경보</a:t>
              </a: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72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1 – </a:t>
            </a:r>
            <a:r>
              <a:rPr lang="ko-KR" altLang="en-US" b="1"/>
              <a:t>차도에 보행자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ID="1" presetClass="entr" presetSubtype="0" fill="hold" nodeType="click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3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5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65811" y="4938852"/>
            <a:ext cx="643080" cy="10184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81278" y="1269731"/>
            <a:ext cx="2369387" cy="1186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599290" y="4938852"/>
            <a:ext cx="160908" cy="3226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33557" y="3222463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  <a:endParaRPr lang="ko-KR" altLang="en-US" sz="3200"/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  <a:endParaRPr lang="en-US" altLang="ko-KR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 차도로 뛰어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드는 행동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 인식</a:t>
            </a:r>
            <a:endParaRPr lang="en-US" altLang="ko-KR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전광판과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운전자 휴대폰으로 어린이의 접근 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5213081" y="2459746"/>
            <a:ext cx="787953" cy="1525433"/>
            <a:chOff x="5213081" y="2459746"/>
            <a:chExt cx="787953" cy="15254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5213081" y="2459746"/>
              <a:ext cx="787953" cy="1525433"/>
            </a:xfrm>
            <a:prstGeom prst="rect">
              <a:avLst/>
            </a:prstGeom>
            <a:noFill/>
          </p:spPr>
        </p:pic>
        <p:sp>
          <p:nvSpPr>
            <p:cNvPr id="2" name="직사각형 1"/>
            <p:cNvSpPr/>
            <p:nvPr/>
          </p:nvSpPr>
          <p:spPr>
            <a:xfrm>
              <a:off x="5249023" y="2614171"/>
              <a:ext cx="697269" cy="105994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/>
                <a:t>주의</a:t>
              </a:r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11954" y="446622"/>
            <a:ext cx="5955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2 – </a:t>
            </a:r>
            <a:r>
              <a:rPr lang="ko-KR" altLang="en-US" b="1"/>
              <a:t>보행자 접근 </a:t>
            </a:r>
            <a:r>
              <a:rPr lang="en-US" altLang="ko-KR" b="1"/>
              <a:t>&amp; </a:t>
            </a:r>
            <a:r>
              <a:rPr lang="ko-KR" altLang="en-US" b="1"/>
              <a:t>차량 접근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" presetClass="entr" presetSubtype="8" fill="hold" nodeType="clickEffect" mc:Ignorable="hp" hp:hslPresetID="1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56 0.33889 " pathEditMode="relative" ptsTypes="">
                                      <p:cBhvr>
                                        <p:cTn id="10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3" presetID="1" presetClass="entr" presetSubtype="0" fill="hold" nodeType="click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5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7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H="1">
            <a:off x="2057400" y="1064938"/>
            <a:ext cx="2363858" cy="529141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다리꼴 7"/>
          <p:cNvSpPr/>
          <p:nvPr/>
        </p:nvSpPr>
        <p:spPr>
          <a:xfrm rot="3998062">
            <a:off x="7672589" y="91981"/>
            <a:ext cx="1770699" cy="2566650"/>
          </a:xfrm>
          <a:prstGeom prst="trapezoid">
            <a:avLst>
              <a:gd name="adj" fmla="val 35792"/>
            </a:avLst>
          </a:prstGeom>
          <a:solidFill>
            <a:srgbClr val="ffff00">
              <a:alpha val="5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600380" y="5100196"/>
            <a:ext cx="643080" cy="1018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519926" y="4938852"/>
            <a:ext cx="160908" cy="322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2267" y="1120423"/>
            <a:ext cx="1679307" cy="509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ko-KR" altLang="en-US" sz="3200"/>
              <a:t>인도</a:t>
            </a:r>
            <a:r>
              <a:rPr lang="en-US" altLang="ko-KR" sz="3200"/>
              <a:t>	</a:t>
            </a:r>
            <a:r>
              <a:rPr lang="ko-KR" altLang="en-US" sz="3200"/>
              <a:t>차도</a:t>
            </a:r>
            <a:endParaRPr lang="ko-KR" altLang="en-US" sz="3200"/>
          </a:p>
        </p:txBody>
      </p:sp>
      <p:sp>
        <p:nvSpPr>
          <p:cNvPr id="7" name="모서리가 접힌 도형 6"/>
          <p:cNvSpPr/>
          <p:nvPr/>
        </p:nvSpPr>
        <p:spPr>
          <a:xfrm>
            <a:off x="6827250" y="3246241"/>
            <a:ext cx="3461376" cy="2316359"/>
          </a:xfrm>
          <a:prstGeom prst="foldedCorner">
            <a:avLst>
              <a:gd name="adj" fmla="val 16667"/>
            </a:avLst>
          </a:prstGeom>
          <a:noFill/>
          <a:ln w="22225" cmpd="sng">
            <a:solidFill>
              <a:schemeClr val="tx1">
                <a:alpha val="66000"/>
              </a:schemeClr>
            </a:solidFill>
          </a:ln>
          <a:effectLst>
            <a:outerShdw blurRad="50800" dist="50800" dir="5400000" algn="ctr" rotWithShape="0">
              <a:schemeClr val="tx1">
                <a:alpha val="13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인도와 차도 경계를 촬영.</a:t>
            </a:r>
            <a:endParaRPr lang="en-US" altLang="ko-KR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어린이가</a:t>
            </a:r>
            <a:r>
              <a:rPr lang="en-US" altLang="ko-KR" sz="18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인도를 벗어나는 행동을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인식</a:t>
            </a:r>
            <a:endParaRPr lang="en-US" altLang="ko-KR" sz="1800" b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전광판으로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어린이</a:t>
            </a:r>
            <a:r>
              <a:rPr lang="ko-KR" altLang="en-US" sz="1800" b="0">
                <a:solidFill>
                  <a:schemeClr val="tx1"/>
                </a:solidFill>
                <a:latin typeface="맑은 고딕"/>
                <a:ea typeface="맑은 고딕"/>
              </a:rPr>
              <a:t>가 횡단 중임을 </a:t>
            </a:r>
            <a:r>
              <a:rPr lang="en-US" altLang="ko-KR" sz="1800" b="0">
                <a:solidFill>
                  <a:schemeClr val="tx1"/>
                </a:solidFill>
                <a:latin typeface="맑은 고딕"/>
                <a:ea typeface="맑은 고딕"/>
              </a:rPr>
              <a:t>알림.</a:t>
            </a: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954" y="446622"/>
            <a:ext cx="4965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시나리오 </a:t>
            </a:r>
            <a:r>
              <a:rPr lang="en-US" altLang="ko-KR" b="1"/>
              <a:t>3 – </a:t>
            </a:r>
            <a:r>
              <a:rPr lang="ko-KR" altLang="en-US" b="1"/>
              <a:t>차도에 보행자</a:t>
            </a:r>
            <a:endParaRPr lang="ko-KR" altLang="en-US" sz="24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고속도로 led 전광판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 l="26810" t="1570" r="20860" b="39020"/>
          <a:stretch>
            <a:fillRect/>
          </a:stretch>
        </p:blipFill>
        <p:spPr>
          <a:xfrm>
            <a:off x="433521" y="1775384"/>
            <a:ext cx="2561957" cy="1935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" presetClass="entr" presetSubtype="8" fill="hold" nodeType="clickEffect" mc:Ignorable="hp" hp:hslPresetID="1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ID="1" presetClass="entr" presetSubtype="0" fill="hold" nodeType="click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3" presetID="1" presetClass="entr" presetSubtype="0" fill="hold" nodeType="withEffect" mc:Ignorable="hp" hp:hslPresetID="3" hp:hslPresetSubtype="DirectionNone" hp:hslDuration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오드로이드</a:t>
            </a: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7373" y="918668"/>
            <a:ext cx="9906000" cy="55646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사람 및 차량 탐지 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396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기존의 학습된 물체 형태를 이용해서 사람과 차량을 탐지한다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사람 및 차량의 형태 데이터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고려사항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영상처리를 위한 빠른 탐지 필요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정확한 사람 및 차량 검출을 위한 추가적인 방법 필요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451999">
                <a:tc rowSpan="2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detect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detect(UMat&amp; img) 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클래스 내부 CascadeClassifier로 학습된 형태 정보를 이용하여 입력 인자로 받은 영상에서 사람 및 차량을 찾고 입력 영상에 해당 Object의 영역을 표시한다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451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isFound()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isFound(void)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현재 영상에서 찾는 Object가 있으면 true, 존재하지 않으면 false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detect()결과 입력 영상에서 찾으려는 Object가 존재하는지 검사한다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위험상황 판단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41658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보행자의 위치를 파악하여 위험상황을 판단한다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보행자와 차량의 좌표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고려사항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인도와 차도 구별</a:t>
                      </a:r>
                      <a:endParaRPr lang="ko-KR" altLang="en-US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2903997">
                <a:tc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judgeRiskSituation()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judgeRiskSituation(const vector&lt;Rect&gt; &amp;pedestrians, const vector&lt;Rect&gt; &amp;vehicles)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존재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true, 존재하지 않으면 false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영상에서 탐지한 정보를 이용하여 차도로 접근하는 보행자의 유무 등의 위험상황을 판단한다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398268" y="2207548"/>
            <a:ext cx="1606699" cy="715961"/>
          </a:xfrm>
        </p:spPr>
        <p:txBody>
          <a:bodyPr/>
          <a:lstStyle/>
          <a:p>
            <a:pPr lvl="0"/>
            <a:r>
              <a:rPr lang="ko-KR" altLang="en-US"/>
              <a:t>목차</a:t>
            </a:r>
            <a:endParaRPr lang="en-US" altLang="en-US"/>
          </a:p>
        </p:txBody>
      </p:sp>
      <p:grpSp>
        <p:nvGrpSpPr>
          <p:cNvPr id="107" name="Group 106"/>
          <p:cNvGrpSpPr/>
          <p:nvPr/>
        </p:nvGrpSpPr>
        <p:grpSpPr>
          <a:xfrm rot="0">
            <a:off x="6874555" y="645673"/>
            <a:ext cx="3155231" cy="458806"/>
            <a:chOff x="4113734" y="1462930"/>
            <a:chExt cx="7109040" cy="1122088"/>
          </a:xfrm>
        </p:grpSpPr>
        <p:sp>
          <p:nvSpPr>
            <p:cNvPr id="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6398" y="1495841"/>
              <a:ext cx="5736375" cy="11088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지적사항 및 답변</a:t>
              </a:r>
              <a:endParaRPr lang="en-US" altLang="en-US" sz="2399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53" name="Group 106"/>
          <p:cNvGrpSpPr/>
          <p:nvPr/>
        </p:nvGrpSpPr>
        <p:grpSpPr>
          <a:xfrm rot="0">
            <a:off x="5055625" y="1668597"/>
            <a:ext cx="4376520" cy="2598736"/>
            <a:chOff x="4113734" y="-3770633"/>
            <a:chExt cx="9860722" cy="6355651"/>
          </a:xfrm>
        </p:grpSpPr>
        <p:sp>
          <p:nvSpPr>
            <p:cNvPr id="15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238079" y="-3770185"/>
              <a:ext cx="5736375" cy="11283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현황</a:t>
              </a:r>
              <a:endParaRPr lang="en-US" altLang="en-US" sz="2399"/>
            </a:p>
          </p:txBody>
        </p:sp>
        <p:sp>
          <p:nvSpPr>
            <p:cNvPr id="15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57" name="Group 106"/>
          <p:cNvGrpSpPr/>
          <p:nvPr/>
        </p:nvGrpSpPr>
        <p:grpSpPr>
          <a:xfrm rot="0">
            <a:off x="6001057" y="1143000"/>
            <a:ext cx="3653616" cy="1524133"/>
            <a:chOff x="4113734" y="-1142508"/>
            <a:chExt cx="8231950" cy="3727526"/>
          </a:xfrm>
        </p:grpSpPr>
        <p:sp>
          <p:nvSpPr>
            <p:cNvPr id="15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609309" y="-1137849"/>
              <a:ext cx="5736375" cy="11241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구성도</a:t>
              </a:r>
              <a:endParaRPr lang="en-US" altLang="en-US" sz="2399"/>
            </a:p>
          </p:txBody>
        </p:sp>
        <p:sp>
          <p:nvSpPr>
            <p:cNvPr id="16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61" name="Group 106"/>
          <p:cNvGrpSpPr/>
          <p:nvPr/>
        </p:nvGrpSpPr>
        <p:grpSpPr>
          <a:xfrm rot="0">
            <a:off x="6499076" y="1143133"/>
            <a:ext cx="3237548" cy="1514077"/>
            <a:chOff x="3862333" y="1462930"/>
            <a:chExt cx="7294509" cy="3702933"/>
          </a:xfrm>
        </p:grpSpPr>
        <p:sp>
          <p:nvSpPr>
            <p:cNvPr id="16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862331" y="4053009"/>
              <a:ext cx="5736375" cy="111285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관련연구 및 사례</a:t>
              </a:r>
              <a:endParaRPr lang="en-US" altLang="en-US" sz="2399"/>
            </a:p>
          </p:txBody>
        </p:sp>
        <p:sp>
          <p:nvSpPr>
            <p:cNvPr id="16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65" name="Group 106"/>
          <p:cNvGrpSpPr/>
          <p:nvPr/>
        </p:nvGrpSpPr>
        <p:grpSpPr>
          <a:xfrm rot="0">
            <a:off x="4392366" y="4778173"/>
            <a:ext cx="3155231" cy="467065"/>
            <a:chOff x="4113734" y="1462930"/>
            <a:chExt cx="7109041" cy="1142287"/>
          </a:xfrm>
        </p:grpSpPr>
        <p:sp>
          <p:nvSpPr>
            <p:cNvPr id="16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86399" y="1476449"/>
              <a:ext cx="5736375" cy="112876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업무 분담</a:t>
              </a:r>
              <a:endParaRPr lang="en-US" altLang="en-US" sz="2399"/>
            </a:p>
          </p:txBody>
        </p:sp>
        <p:sp>
          <p:nvSpPr>
            <p:cNvPr id="16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9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69" name="Group 106"/>
          <p:cNvGrpSpPr/>
          <p:nvPr/>
        </p:nvGrpSpPr>
        <p:grpSpPr>
          <a:xfrm rot="0">
            <a:off x="6210792" y="1676533"/>
            <a:ext cx="3266201" cy="1523134"/>
            <a:chOff x="3797775" y="1462930"/>
            <a:chExt cx="7359067" cy="3725083"/>
          </a:xfrm>
        </p:grpSpPr>
        <p:sp>
          <p:nvSpPr>
            <p:cNvPr id="170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797774" y="4076304"/>
              <a:ext cx="5736375" cy="1111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시나리오</a:t>
              </a:r>
              <a:endParaRPr lang="en-US" altLang="en-US" sz="2399"/>
            </a:p>
          </p:txBody>
        </p:sp>
        <p:sp>
          <p:nvSpPr>
            <p:cNvPr id="172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73" name="Group 106"/>
          <p:cNvGrpSpPr/>
          <p:nvPr/>
        </p:nvGrpSpPr>
        <p:grpSpPr>
          <a:xfrm rot="0">
            <a:off x="5665225" y="2741728"/>
            <a:ext cx="3697569" cy="988608"/>
            <a:chOff x="4113734" y="1462930"/>
            <a:chExt cx="8330980" cy="2417807"/>
          </a:xfrm>
        </p:grpSpPr>
        <p:sp>
          <p:nvSpPr>
            <p:cNvPr id="174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644122" y="2752413"/>
              <a:ext cx="7800592" cy="1128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시스템 모듈 상세 설계</a:t>
              </a:r>
              <a:endParaRPr lang="en-US" altLang="en-US" sz="2399"/>
            </a:p>
          </p:txBody>
        </p:sp>
        <p:sp>
          <p:nvSpPr>
            <p:cNvPr id="176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77" name="Group 106"/>
          <p:cNvGrpSpPr/>
          <p:nvPr/>
        </p:nvGrpSpPr>
        <p:grpSpPr>
          <a:xfrm rot="0">
            <a:off x="5360425" y="3275128"/>
            <a:ext cx="3756344" cy="1003261"/>
            <a:chOff x="4113734" y="1462930"/>
            <a:chExt cx="8463407" cy="2453643"/>
          </a:xfrm>
        </p:grpSpPr>
        <p:sp>
          <p:nvSpPr>
            <p:cNvPr id="178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674777" y="2799003"/>
              <a:ext cx="7902365" cy="11175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개발 환경 및 개발 방법</a:t>
              </a:r>
              <a:endParaRPr lang="en-US" altLang="en-US" sz="2399"/>
            </a:p>
          </p:txBody>
        </p:sp>
        <p:sp>
          <p:nvSpPr>
            <p:cNvPr id="180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1" name="Group 106"/>
          <p:cNvGrpSpPr/>
          <p:nvPr/>
        </p:nvGrpSpPr>
        <p:grpSpPr>
          <a:xfrm rot="0">
            <a:off x="4064981" y="5254364"/>
            <a:ext cx="3758153" cy="467065"/>
            <a:chOff x="4113734" y="1462930"/>
            <a:chExt cx="7838621" cy="1142286"/>
          </a:xfrm>
        </p:grpSpPr>
        <p:sp>
          <p:nvSpPr>
            <p:cNvPr id="182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486395" y="1476449"/>
              <a:ext cx="6465957" cy="112876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종합 설계 수행 일정</a:t>
              </a:r>
              <a:endParaRPr lang="en-US" altLang="en-US" sz="2399"/>
            </a:p>
          </p:txBody>
        </p:sp>
        <p:sp>
          <p:nvSpPr>
            <p:cNvPr id="184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/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5" name="Group 106"/>
          <p:cNvGrpSpPr/>
          <p:nvPr/>
        </p:nvGrpSpPr>
        <p:grpSpPr>
          <a:xfrm rot="0">
            <a:off x="3760181" y="5713170"/>
            <a:ext cx="3783843" cy="467065"/>
            <a:chOff x="4113734" y="1462930"/>
            <a:chExt cx="8525364" cy="1142286"/>
          </a:xfrm>
        </p:grpSpPr>
        <p:sp>
          <p:nvSpPr>
            <p:cNvPr id="18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486399" y="1495359"/>
              <a:ext cx="7152698" cy="110985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필요기술 및 참고문헌</a:t>
              </a:r>
              <a:endParaRPr lang="en-US" altLang="en-US" sz="2399"/>
            </a:p>
          </p:txBody>
        </p:sp>
        <p:sp>
          <p:nvSpPr>
            <p:cNvPr id="188" name="Oval 102"/>
            <p:cNvSpPr>
              <a:spLocks noChangeAspect="1"/>
            </p:cNvSpPr>
            <p:nvPr/>
          </p:nvSpPr>
          <p:spPr>
            <a:xfrm>
              <a:off x="4113734" y="1462930"/>
              <a:ext cx="1122087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/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884" y="5196886"/>
            <a:ext cx="914035" cy="5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10</a:t>
            </a:r>
            <a:endParaRPr lang="en-US" altLang="ko-KR" sz="320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971800" y="875076"/>
            <a:ext cx="3026839" cy="489938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6">
                    <a:lumMod val="60000"/>
                    <a:lumOff val="4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06"/>
          <p:cNvGrpSpPr/>
          <p:nvPr/>
        </p:nvGrpSpPr>
        <p:grpSpPr>
          <a:xfrm rot="0">
            <a:off x="4728058" y="4315769"/>
            <a:ext cx="3155231" cy="467065"/>
            <a:chOff x="4113734" y="1462930"/>
            <a:chExt cx="7109041" cy="1142287"/>
          </a:xfrm>
        </p:grpSpPr>
        <p:sp>
          <p:nvSpPr>
            <p:cNvPr id="46" name="Rectangle 3"/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en-US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86400" y="1488576"/>
              <a:ext cx="5736375" cy="11166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/>
              <a:r>
                <a:rPr lang="ko-KR" altLang="en-US" sz="2399"/>
                <a:t>데모 환경 설계</a:t>
              </a:r>
              <a:endParaRPr lang="en-US" altLang="ko-KR" sz="2399"/>
            </a:p>
          </p:txBody>
        </p:sp>
        <p:sp>
          <p:nvSpPr>
            <p:cNvPr id="48" name="Oval 10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71981" tIns="91416" rIns="71981" bIns="91416" anchor="ctr" anchorCtr="1"/>
            <a:lstStyle/>
            <a:p>
              <a:pPr lvl="0"/>
              <a:r>
                <a:rPr lang="en-US" altLang="en-US" sz="4399">
                  <a:solidFill>
                    <a:schemeClr val="bg1"/>
                  </a:solidFill>
                  <a:latin typeface="Arial"/>
                  <a:cs typeface="Arial"/>
                </a:rPr>
                <a:t>8</a:t>
              </a:r>
              <a:endParaRPr lang="en-US" altLang="en-US" sz="4399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48966" y="5639721"/>
            <a:ext cx="914035" cy="56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>
                <a:solidFill>
                  <a:schemeClr val="bg1"/>
                </a:solidFill>
                <a:latin typeface="Arial"/>
                <a:cs typeface="Arial"/>
              </a:rPr>
              <a:t>11</a:t>
            </a:r>
            <a:endParaRPr lang="en-US" altLang="ko-KR" sz="32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통신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(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보드 → 서버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/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전광판</a:t>
            </a:r>
            <a:r>
              <a:rPr lang="en-US" altLang="ko-KR" sz="3991" spc="5">
                <a:solidFill>
                  <a:srgbClr val="000000"/>
                </a:solidFill>
                <a:latin typeface="Times New Roman"/>
              </a:rPr>
              <a:t>) </a:t>
            </a:r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1"/>
          <a:ext cx="10210799" cy="45266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557207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부팅 시 보드의 식별</a:t>
                      </a:r>
                      <a:r>
                        <a:rPr lang="en-US" altLang="ko-KR" sz="1800" spc="5"/>
                        <a:t>ID</a:t>
                      </a:r>
                      <a:r>
                        <a:rPr lang="ko-KR" altLang="en-US" sz="1800" spc="5"/>
                        <a:t>와  위치정보를 서버에 등록</a:t>
                      </a:r>
                      <a:endParaRPr lang="ko-KR" altLang="en-US" sz="1800" spc="5"/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위험상황에 대한 메시지를 서버와 전광판에 보냄</a:t>
                      </a:r>
                      <a:endParaRPr lang="ko-KR" altLang="en-US" sz="1800" spc="5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502919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366159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고려사항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실시간 통신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273616">
                <a:tc rowSpan="3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connect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connect(const string host, const long portNum)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서버 연결에 성공하면 true, 실패하면 false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632003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sendMessage()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sendMessage(const string message)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서버에 전송한다.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632003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/>
                        <a:t>displayScreen()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</a:t>
                      </a:r>
                      <a:r>
                        <a:rPr lang="en-US" altLang="ko-KR"/>
                        <a:t>displayScreen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(const string message)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전광판에 경고메세지 전송한다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19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오드로이드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5000" y="1089122"/>
            <a:ext cx="8926391" cy="5394228"/>
          </a:xfrm>
        </p:spPr>
      </p:pic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서버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66912" y="1709393"/>
            <a:ext cx="8258175" cy="43075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서버 통신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636240"/>
          <a:ext cx="10210799" cy="48242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보드에서 위험상황 메시지 수신</a:t>
                      </a:r>
                      <a:endParaRPr lang="ko-KR" altLang="en-US" sz="1800" spc="5"/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/>
                        <a:t>push </a:t>
                      </a:r>
                      <a:r>
                        <a:rPr lang="ko-KR" altLang="en-US" sz="1800" spc="5"/>
                        <a:t>서버로 메시지 송신 요청</a:t>
                      </a:r>
                      <a:endParaRPr lang="ko-KR" altLang="en-US" sz="1800" spc="5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Firebase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 주소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상황에 대한 메시지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b="1"/>
                        <a:t>	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고려사항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이동하고 있는 운전자들에게 완전한 정보 전달을 위해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FCM Push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서버를 이용함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451999">
                <a:tc rowSpan="2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receiveData</a:t>
                      </a:r>
                      <a:r>
                        <a:rPr lang="en-US" altLang="ko-KR"/>
                        <a:t>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receiveData(string receiveData)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451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sendData()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sendData(string sendData)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데이터 관리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800" cy="4011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1367301"/>
                <a:gridCol w="2743200"/>
                <a:gridCol w="1295400"/>
                <a:gridCol w="2667013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4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카메라 위치 정보 관리</a:t>
                      </a:r>
                      <a:endParaRPr lang="ko-KR" altLang="en-US" sz="1800" spc="5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4">
                  <a:txBody>
                    <a:bodyPr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기기 식별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ID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		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451999">
                <a:tc rowSpan="2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update</a:t>
                      </a:r>
                      <a:r>
                        <a:rPr lang="en-US" altLang="ko-KR" sz="1400"/>
                        <a:t>()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receive(string receiveData)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수신을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성공하면 true, 실패하면 false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 상황을 운전자에게 전송하기 위한 서버와 도로의 기기를 연결한다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read()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String read(String ID)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데이터 출력</a:t>
                      </a:r>
                      <a:endParaRPr lang="ko-KR" altLang="en-US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출력</a:t>
                      </a:r>
                      <a:endParaRPr lang="ko-KR" altLang="en-US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451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delete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bool send(string sendData)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도로의 상황을 메세지 형식으로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에 전송한다.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create()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형  식 : boolean create(String ID, String GPS)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리턴값 : 성공하면 true, 실패하면 false</a:t>
                      </a: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r>
                        <a:rPr lang="en-US" altLang="ko-KR" sz="1400" spc="5">
                          <a:solidFill>
                            <a:srgbClr val="000000"/>
                          </a:solidFill>
                          <a:latin typeface="+mj-ea"/>
                        </a:rPr>
                        <a:t>설  명 : </a:t>
                      </a:r>
                      <a:r>
                        <a:rPr lang="ko-KR" altLang="en-US" sz="1400" spc="5">
                          <a:solidFill>
                            <a:srgbClr val="000000"/>
                          </a:solidFill>
                          <a:latin typeface="+mj-ea"/>
                        </a:rPr>
                        <a:t>기기 정보 삽입</a:t>
                      </a:r>
                      <a:endParaRPr lang="ko-KR" altLang="en-US" sz="14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 algn="just">
                        <a:buChar char="-"/>
                      </a:pPr>
                      <a:endParaRPr lang="en-US" altLang="ko-KR" sz="14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1954" y="446622"/>
            <a:ext cx="3898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8800" y="1219200"/>
            <a:ext cx="8763000" cy="48903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모바일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283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endParaRPr lang="ko-KR" altLang="en-US" sz="2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9900" y="1709737"/>
            <a:ext cx="11652200" cy="43068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경보 알림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00" y="1600200"/>
          <a:ext cx="10210800" cy="4851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205501"/>
                <a:gridCol w="5867413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주변 위험상황을 통보</a:t>
                      </a:r>
                      <a:endParaRPr lang="en-US" altLang="ko-KR" sz="1800" b="1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841236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 latinLnBrk="1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위험상황 메시지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967999">
                <a:tc rowSpan="3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sendPushNotification()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sendPushNotification ( String message 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정보를 추출하고 판단하여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굴림"/>
                        <a:ea typeface="굴림"/>
                      </a:endParaRPr>
                    </a:p>
                  </a:txBody>
                  <a:tcPr marL="91440" marR="91440" anchor="ctr"/>
                </a:tc>
              </a:tr>
              <a:tr h="967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parsingMessage()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parsingMessage(String message)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추출한 정보를 담은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객체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서버로부터 받은 메시지에서 보드의 위도와 경도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위험경보 정보를 추출한다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967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checkAndAlert()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형  식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AlertInfo checkAndAlert(AlertInfo info)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리턴값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성공하면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AlertInfo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객체 반환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실패하면 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NULL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반환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설  명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: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서버로부터 받은 보드정보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좌표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위험정보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)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를 전달하고 디바이스와 보드의 거리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+mj-ea"/>
                        </a:rPr>
                        <a:t>위험경보종류가 조건에 부합하면 푸시알림을 띄운다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</a:rPr>
                        <a:t>.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구글 맵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사용자에게 현재위치 및 경보발생구역을 지도 상에 표시한다</a:t>
                      </a:r>
                      <a:r>
                        <a:rPr lang="en-US" altLang="ko-KR" sz="1800" spc="5"/>
                        <a:t>.</a:t>
                      </a:r>
                      <a:endParaRPr lang="en-US" altLang="ko-KR" sz="1800" spc="5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451999">
                <a:tc rowSpan="2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popWarningMarker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popWarningMarker(AlertInfo info)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경보가 발생한 보드의 위치정보를 전달하면 지도상에서 해당위치에 마커표시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451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popDeviceMarker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void popDeviceMarker(AlertInfo info)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디바이스의 현재 위치를 전달하면 지도상에서 해당위치에 마커표시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981200" y="70648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ko-KR" altLang="en-US" sz="3991" spc="5">
                <a:solidFill>
                  <a:srgbClr val="000000"/>
                </a:solidFill>
                <a:latin typeface="Times New Roman"/>
              </a:rPr>
              <a:t>위치정보 모듈</a:t>
            </a:r>
            <a:endParaRPr lang="en-US" altLang="ko-KR" sz="3991" spc="5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90613" y="1752600"/>
          <a:ext cx="10210799" cy="37452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7886"/>
                <a:gridCol w="2053114"/>
                <a:gridCol w="6019799"/>
              </a:tblGrid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기능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spc="5"/>
                        <a:t>보드와 디바이스 거리 계산</a:t>
                      </a:r>
                      <a:endParaRPr lang="ko-KR" altLang="en-US" sz="1800" spc="5"/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20618">
                <a:tc>
                  <a:txBody>
                    <a:bodyPr/>
                    <a:p>
                      <a:pPr algn="ctr" latinLnBrk="1"/>
                      <a:r>
                        <a:rPr lang="ko-KR" altLang="en-US"/>
                        <a:t>다루는 정보</a:t>
                      </a:r>
                      <a:endParaRPr lang="ko-KR" altLang="en-US"/>
                    </a:p>
                  </a:txBody>
                  <a:tcPr marL="91440" marR="91440" anchor="ctr"/>
                </a:tc>
                <a:tc gridSpan="2">
                  <a:txBody>
                    <a:bodyPr/>
                    <a:p>
                      <a:pPr algn="ctr"/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디바이스 위치정보</a:t>
                      </a:r>
                      <a:r>
                        <a:rPr lang="en-US" altLang="ko-KR" b="1"/>
                        <a:t>	</a:t>
                      </a:r>
                      <a:r>
                        <a:rPr lang="ko-KR" altLang="en-US" sz="1800" b="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 위치정보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1451999">
                <a:tc rowSpan="2">
                  <a:txBody>
                    <a:bodyPr/>
                    <a:p>
                      <a:pPr algn="ctr" latinLnBrk="1"/>
                      <a:r>
                        <a:rPr lang="en-US" altLang="ko-KR"/>
                        <a:t>API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calcDistance()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double calcDistance(AlertInfo info)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성공 시 거리반환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실패 시 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보드의 위치를 전달하면 디바이스와 보드 간 거리를 구한다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451999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getDeviceLocation()</a:t>
                      </a:r>
                      <a:endParaRPr lang="en-US" altLang="ko-KR" sz="16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형  식 : AlertInfo getDeviceLocation(void)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리턴값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endParaRPr lang="ko-KR" altLang="en-US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Char char="-"/>
                      </a:pP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설  명 : 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현재 디바이스의 위치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좌표</a:t>
                      </a:r>
                      <a:r>
                        <a:rPr lang="en-US" altLang="ko-KR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spc="5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를 구한다</a:t>
                      </a:r>
                      <a:endParaRPr lang="en-US" altLang="ko-KR" sz="1800" spc="5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735549" y="830435"/>
            <a:ext cx="4720901" cy="74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080135"/>
            <a:r>
              <a:rPr lang="ko-KR" altLang="en-US" sz="4399">
                <a:solidFill>
                  <a:schemeClr val="tx2"/>
                </a:solidFill>
                <a:latin typeface="Arial"/>
                <a:cs typeface="Arial"/>
              </a:rPr>
              <a:t>지적사항 및 답변</a:t>
            </a:r>
            <a:endParaRPr lang="en-US" altLang="en-US" sz="4399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533402" y="205740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빨리 구현할 것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현재까지 기획한 데모 구현에 집중해서 다음 발표 시 기본기능 데모할 것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갈매기형 수장 2"/>
          <p:cNvSpPr/>
          <p:nvPr/>
        </p:nvSpPr>
        <p:spPr>
          <a:xfrm>
            <a:off x="5715000" y="205740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현재 약 8</a:t>
            </a:r>
            <a:r>
              <a:rPr lang="en-US" altLang="ko-KR">
                <a:solidFill>
                  <a:schemeClr val="tx1"/>
                </a:solidFill>
              </a:rPr>
              <a:t>0% </a:t>
            </a:r>
            <a:r>
              <a:rPr lang="ko-KR" altLang="en-US">
                <a:solidFill>
                  <a:schemeClr val="tx1"/>
                </a:solidFill>
              </a:rPr>
              <a:t>진행 완료됨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5</a:t>
            </a:r>
            <a:r>
              <a:rPr lang="en-US" altLang="ko-KR">
                <a:solidFill>
                  <a:schemeClr val="tx1"/>
                </a:solidFill>
              </a:rPr>
              <a:t>p)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3" name="오각형 42"/>
          <p:cNvSpPr/>
          <p:nvPr/>
        </p:nvSpPr>
        <p:spPr>
          <a:xfrm>
            <a:off x="533401" y="3940550"/>
            <a:ext cx="5562598" cy="1422400"/>
          </a:xfrm>
          <a:prstGeom prst="homePlate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데모시나리오 안전하게 고민해 볼 것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안전한 데모 시나리오 만들 것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5715000" y="3940550"/>
            <a:ext cx="6248400" cy="152400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한적한 도로에서 자차를 이용해 시나리오별 상황을 연출</a:t>
            </a:r>
            <a:r>
              <a:rPr lang="en-US" altLang="ko-KR">
                <a:solidFill>
                  <a:schemeClr val="tx1"/>
                </a:solidFill>
              </a:rPr>
              <a:t>(3</a:t>
            </a:r>
            <a:r>
              <a:rPr lang="ko-KR" altLang="en-US">
                <a:solidFill>
                  <a:schemeClr val="tx1"/>
                </a:solidFill>
              </a:rPr>
              <a:t>4</a:t>
            </a:r>
            <a:r>
              <a:rPr lang="en-US" altLang="ko-KR">
                <a:solidFill>
                  <a:schemeClr val="tx1"/>
                </a:solidFill>
              </a:rPr>
              <a:t>p)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1954" y="1066800"/>
            <a:ext cx="8839200" cy="5791200"/>
          </a:xfrm>
        </p:spPr>
      </p:pic>
      <p:sp>
        <p:nvSpPr>
          <p:cNvPr id="7" name="TextBox 6"/>
          <p:cNvSpPr txBox="1"/>
          <p:nvPr/>
        </p:nvSpPr>
        <p:spPr>
          <a:xfrm>
            <a:off x="1511954" y="446622"/>
            <a:ext cx="3441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모듈 상세 설계</a:t>
            </a:r>
            <a:r>
              <a:rPr lang="en-US" altLang="ko-KR" b="1"/>
              <a:t>(</a:t>
            </a:r>
            <a:r>
              <a:rPr lang="ko-KR" altLang="en-US" b="1"/>
              <a:t>모바일</a:t>
            </a:r>
            <a:r>
              <a:rPr lang="en-US" altLang="ko-KR" b="1"/>
              <a:t>)</a:t>
            </a:r>
            <a:endParaRPr lang="ko-KR" altLang="en-US" sz="2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29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345" y="381000"/>
            <a:ext cx="33572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>
                <a:latin typeface="+mn-ea"/>
              </a:rPr>
              <a:t>개발 환경 및 서버</a:t>
            </a:r>
            <a:endParaRPr lang="ko-KR" altLang="en-US" b="1">
              <a:latin typeface="+mn-ea"/>
            </a:endParaRPr>
          </a:p>
          <a:p>
            <a:pPr lvl="0"/>
            <a:endParaRPr lang="en-US" altLang="ko-KR" b="1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CPU : intel i5-4210m 2.60GHz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RAM : 8GB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OS : Linux Ubuntu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Tool : Eclipse, vim, GitHub</a:t>
            </a:r>
            <a:endParaRPr lang="en-US" altLang="ko-KR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381000"/>
            <a:ext cx="567055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>
                <a:latin typeface="+mn-ea"/>
              </a:rPr>
              <a:t>보드</a:t>
            </a:r>
            <a:r>
              <a:rPr lang="en-US" altLang="ko-KR" b="1">
                <a:latin typeface="+mn-ea"/>
              </a:rPr>
              <a:t>(ODROID-XU4)</a:t>
            </a:r>
            <a:r>
              <a:rPr lang="ko-KR" altLang="en-US" b="1">
                <a:latin typeface="+mn-ea"/>
              </a:rPr>
              <a:t> 사양</a:t>
            </a:r>
            <a:endParaRPr lang="ko-KR" altLang="en-US" b="1">
              <a:latin typeface="+mn-ea"/>
            </a:endParaRPr>
          </a:p>
          <a:p>
            <a:pPr lvl="0"/>
            <a:endParaRPr lang="en-US" altLang="ko-KR" b="1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Cpu : Samsung Exynos5422 Cortex™-A15 2Ghz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        and Cortex™-A7 Octa core CPUs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Gpu : Mali-T628 MP6(OpenGL ES 3.0/2.0/1.1</a:t>
            </a:r>
            <a:br>
              <a:rPr lang="en-US" altLang="ko-KR">
                <a:latin typeface="+mn-ea"/>
              </a:rPr>
            </a:br>
            <a:r>
              <a:rPr lang="en-US" altLang="ko-KR">
                <a:latin typeface="+mn-ea"/>
              </a:rPr>
              <a:t>        and OpenCL 1.1 Full profile)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Ram : 2Gbyte LPDDR3 RAM PoP stacked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OS : Ubuntu 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Size : 82 x 58 x 22mm approx.(including cooling fan)</a:t>
            </a:r>
            <a:endParaRPr lang="en-US" altLang="ko-KR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0513" y="3632835"/>
            <a:ext cx="3121248" cy="270319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30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76800" y="533400"/>
            <a:ext cx="7010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>
                <a:latin typeface="+mn-ea"/>
              </a:rPr>
              <a:t>카메라</a:t>
            </a:r>
            <a:r>
              <a:rPr lang="en-US" altLang="ko-KR" b="1">
                <a:latin typeface="+mn-ea"/>
              </a:rPr>
              <a:t>(ODROID USB-CAM 720P)</a:t>
            </a:r>
            <a:r>
              <a:rPr lang="ko-KR" altLang="en-US" b="1">
                <a:latin typeface="+mn-ea"/>
              </a:rPr>
              <a:t> 사양</a:t>
            </a:r>
            <a:endParaRPr lang="ko-KR" altLang="en-US" b="1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Real 720P HD resolution, 16:9 wide screen output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USB2.0 High-speed and plug-n-play interface (UVC)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UP to 30fps</a:t>
            </a: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DC 5V/150mA</a:t>
            </a:r>
            <a:endParaRPr lang="en-US" altLang="ko-KR">
              <a:latin typeface="+mn-ea"/>
            </a:endParaRPr>
          </a:p>
          <a:p>
            <a:pPr lvl="0"/>
            <a:endParaRPr lang="en-US" altLang="ko-KR"/>
          </a:p>
          <a:p>
            <a:pPr lvl="0"/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66800" y="533400"/>
            <a:ext cx="2956560" cy="2463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31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3594608"/>
            <a:ext cx="6324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b="1"/>
              <a:t>ODROID-VU7 Plus: 7inch 1024 x 600 HDMI display with Multi-touch</a:t>
            </a:r>
            <a:endParaRPr lang="en-US" altLang="ko-KR" b="1"/>
          </a:p>
          <a:p>
            <a:pPr lvl="0"/>
            <a:r>
              <a:rPr lang="en-US" altLang="ko-KR"/>
              <a:t>- 7-inch TFT-LCD</a:t>
            </a:r>
            <a:br>
              <a:rPr lang="en-US" altLang="ko-KR"/>
            </a:br>
            <a:r>
              <a:rPr lang="en-US" altLang="ko-KR"/>
              <a:t>- Screen Resolution: 1024 x 600 pixels </a:t>
            </a:r>
            <a:br>
              <a:rPr lang="en-US" altLang="ko-KR"/>
            </a:br>
            <a:r>
              <a:rPr lang="en-US" altLang="ko-KR"/>
              <a:t>- 5 finger capacitive touch input (USB ID 16B4:0705)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33400" y="3112115"/>
            <a:ext cx="4191000" cy="31601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3000" y="585541"/>
            <a:ext cx="990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+mn-ea"/>
              </a:rPr>
              <a:t>Target(Infrastructure’s device)</a:t>
            </a:r>
            <a:endParaRPr lang="en-US" altLang="ko-KR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+mn-ea"/>
              </a:rPr>
              <a:t>타겟</a:t>
            </a:r>
            <a:r>
              <a:rPr lang="en-US" altLang="ko-KR">
                <a:latin typeface="+mn-ea"/>
              </a:rPr>
              <a:t>(Odroid-XU4)</a:t>
            </a:r>
            <a:r>
              <a:rPr lang="ko-KR" altLang="en-US">
                <a:latin typeface="+mn-ea"/>
              </a:rPr>
              <a:t>에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Ubuntu 14.04.1</a:t>
            </a:r>
            <a:r>
              <a:rPr lang="ko-KR" altLang="en-US">
                <a:latin typeface="+mn-ea"/>
              </a:rPr>
              <a:t> 설치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Linux</a:t>
            </a:r>
            <a:r>
              <a:rPr lang="ko-KR" altLang="en-US">
                <a:latin typeface="+mn-ea"/>
              </a:rPr>
              <a:t>용 </a:t>
            </a:r>
            <a:r>
              <a:rPr lang="en-US" altLang="ko-KR">
                <a:latin typeface="+mn-ea"/>
              </a:rPr>
              <a:t>gcc(v4.6) </a:t>
            </a:r>
            <a:r>
              <a:rPr lang="ko-KR" altLang="en-US">
                <a:latin typeface="+mn-ea"/>
              </a:rPr>
              <a:t>컴파일러를 이용하여 컴파일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사람인식 및 차량인식 기능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은 </a:t>
            </a:r>
            <a:r>
              <a:rPr lang="en-US" altLang="ko-KR">
                <a:latin typeface="+mn-ea"/>
              </a:rPr>
              <a:t>OpenCV(v3.1)</a:t>
            </a:r>
            <a:r>
              <a:rPr lang="ko-KR" altLang="en-US">
                <a:latin typeface="+mn-ea"/>
              </a:rPr>
              <a:t>를 이용하여 구현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C++</a:t>
            </a:r>
            <a:r>
              <a:rPr lang="ko-KR" altLang="en-US">
                <a:latin typeface="+mn-ea"/>
              </a:rPr>
              <a:t>언어를 이용하여 경보상황 판단과 서버로 도로 상황을 전송하는 프로그램개발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+mn-ea"/>
              </a:rPr>
              <a:t>전광판을 제어해서 위험상황 경보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Server(push notification server)</a:t>
            </a:r>
            <a:endParaRPr lang="en-US" altLang="ko-KR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MySQL</a:t>
            </a:r>
            <a:r>
              <a:rPr lang="ko-KR" altLang="en-US">
                <a:latin typeface="+mn-ea"/>
              </a:rPr>
              <a:t>을 이용한 </a:t>
            </a:r>
            <a:r>
              <a:rPr lang="en-US" altLang="ko-KR">
                <a:latin typeface="+mn-ea"/>
              </a:rPr>
              <a:t>Target</a:t>
            </a:r>
            <a:r>
              <a:rPr lang="ko-KR" altLang="en-US">
                <a:latin typeface="+mn-ea"/>
              </a:rPr>
              <a:t>들의 위치정보 관리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FCM(Firebase Cloud Messaging)</a:t>
            </a:r>
            <a:r>
              <a:rPr lang="ko-KR" altLang="en-US">
                <a:latin typeface="+mn-ea"/>
              </a:rPr>
              <a:t>을 이용한 </a:t>
            </a:r>
            <a:r>
              <a:rPr lang="en-US" altLang="ko-KR">
                <a:latin typeface="+mn-ea"/>
              </a:rPr>
              <a:t>push </a:t>
            </a:r>
            <a:r>
              <a:rPr lang="ko-KR" altLang="en-US">
                <a:latin typeface="+mn-ea"/>
              </a:rPr>
              <a:t>알림</a:t>
            </a:r>
            <a:endParaRPr lang="ko-KR" altLang="en-US">
              <a:latin typeface="+mn-ea"/>
            </a:endParaRPr>
          </a:p>
          <a:p>
            <a:pPr marL="285750" indent="-285750">
              <a:buFont typeface="Arial"/>
              <a:buChar char="•"/>
            </a:pPr>
            <a:endParaRPr lang="en-US" altLang="ko-KR">
              <a:latin typeface="+mn-ea"/>
            </a:endParaRPr>
          </a:p>
          <a:p>
            <a:pPr lvl="0"/>
            <a:r>
              <a:rPr lang="en-US" altLang="ko-KR">
                <a:latin typeface="+mn-ea"/>
              </a:rPr>
              <a:t>Mobile(Vehicle(driver))</a:t>
            </a:r>
            <a:endParaRPr lang="en-US" altLang="ko-KR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>
                <a:latin typeface="+mn-ea"/>
              </a:rPr>
              <a:t>Android 4.0.4. </a:t>
            </a:r>
            <a:r>
              <a:rPr lang="ko-KR" altLang="en-US">
                <a:latin typeface="+mn-ea"/>
              </a:rPr>
              <a:t>이상 버전을 대상으로 개발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+mn-ea"/>
              </a:rPr>
              <a:t>서버로부터 수신된 정보를 이용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휴대폰의 </a:t>
            </a:r>
            <a:r>
              <a:rPr lang="en-US" altLang="ko-KR">
                <a:latin typeface="+mn-ea"/>
              </a:rPr>
              <a:t>GPS</a:t>
            </a:r>
            <a:r>
              <a:rPr lang="ko-KR" altLang="en-US">
                <a:latin typeface="+mn-ea"/>
              </a:rPr>
              <a:t>를 이용하여 주변 위험 상황을 운전자에게 알림</a:t>
            </a:r>
            <a:endParaRPr lang="en-US" altLang="ko-KR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43541"/>
            <a:ext cx="16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644527" y="1587716"/>
            <a:ext cx="2427911" cy="1930640"/>
            <a:chOff x="435568" y="1460726"/>
            <a:chExt cx="3455215" cy="3064058"/>
          </a:xfrm>
        </p:grpSpPr>
        <p:pic>
          <p:nvPicPr>
            <p:cNvPr id="1028" name="Picture 4" descr="모니터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5568" y="1460726"/>
              <a:ext cx="3455215" cy="3064058"/>
            </a:xfrm>
            <a:prstGeom prst="rect">
              <a:avLst/>
            </a:prstGeom>
            <a:noFill/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rcRect l="410" r="-1930"/>
            <a:stretch>
              <a:fillRect/>
            </a:stretch>
          </p:blipFill>
          <p:spPr>
            <a:xfrm>
              <a:off x="565846" y="1616160"/>
              <a:ext cx="3291805" cy="18185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 rot="0">
            <a:off x="8295820" y="1402942"/>
            <a:ext cx="1295400" cy="2039984"/>
            <a:chOff x="7311571" y="1010451"/>
            <a:chExt cx="1963401" cy="380103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7311571" y="1010451"/>
              <a:ext cx="1963401" cy="3801035"/>
            </a:xfrm>
            <a:prstGeom prst="rect">
              <a:avLst/>
            </a:prstGeom>
            <a:noFill/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7467601" y="1429547"/>
              <a:ext cx="1676400" cy="26090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6498" y="3789398"/>
            <a:ext cx="3002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강의실 </a:t>
            </a:r>
            <a:r>
              <a:rPr lang="en-US" altLang="ko-KR" sz="1600"/>
              <a:t>PC(</a:t>
            </a:r>
            <a:r>
              <a:rPr lang="ko-KR" altLang="en-US" sz="1600"/>
              <a:t>영상 처리하는 화면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25" name="TextBox 24"/>
          <p:cNvSpPr txBox="1"/>
          <p:nvPr/>
        </p:nvSpPr>
        <p:spPr>
          <a:xfrm>
            <a:off x="7848600" y="3751654"/>
            <a:ext cx="3276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팀원 핸드폰</a:t>
            </a:r>
            <a:r>
              <a:rPr lang="en-US" altLang="ko-KR" sz="1600"/>
              <a:t>(</a:t>
            </a:r>
            <a:r>
              <a:rPr lang="ko-KR" altLang="en-US" sz="1600"/>
              <a:t>메시지 수신 화면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4191000" y="1510338"/>
            <a:ext cx="2420575" cy="1825192"/>
            <a:chOff x="3276600" y="1512143"/>
            <a:chExt cx="2420575" cy="18251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500" b="0" i="0">
                  <a:solidFill>
                    <a:srgbClr val="ff0000"/>
                  </a:solidFill>
                  <a:latin typeface="Arial"/>
                  <a:cs typeface="Arial"/>
                </a:rPr>
                <a:t>보행자가 도로에 있음</a:t>
              </a:r>
              <a:endParaRPr lang="ko-KR" altLang="en-US" sz="1500" b="0" i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08035" y="3740752"/>
            <a:ext cx="2906670" cy="338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/>
              <a:t>디스플레이</a:t>
            </a:r>
            <a:r>
              <a:rPr lang="en-US" altLang="ko-KR" sz="1600"/>
              <a:t>(</a:t>
            </a:r>
            <a:r>
              <a:rPr lang="ko-KR" altLang="en-US" sz="1600"/>
              <a:t>전광판 경고화면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3" name="TextBox 2"/>
          <p:cNvSpPr txBox="1"/>
          <p:nvPr/>
        </p:nvSpPr>
        <p:spPr>
          <a:xfrm>
            <a:off x="1524000" y="4621488"/>
            <a:ext cx="825097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/>
              <a:t>&lt;</a:t>
            </a:r>
            <a:r>
              <a:rPr lang="ko-KR" altLang="en-US"/>
              <a:t>촬영 영상</a:t>
            </a:r>
            <a:r>
              <a:rPr lang="en-US" altLang="ko-KR"/>
              <a:t>&gt;</a:t>
            </a:r>
            <a:endParaRPr lang="en-US" altLang="ko-KR"/>
          </a:p>
          <a:p>
            <a:pPr lvl="0"/>
            <a:r>
              <a:rPr lang="ko-KR" altLang="en-US"/>
              <a:t>촬영장소 </a:t>
            </a:r>
            <a:r>
              <a:rPr lang="en-US" altLang="ko-KR"/>
              <a:t>: </a:t>
            </a:r>
            <a:r>
              <a:rPr lang="ko-KR" altLang="en-US"/>
              <a:t>한국산업기술대학 교내 도로</a:t>
            </a:r>
            <a:endParaRPr lang="ko-KR" altLang="en-US"/>
          </a:p>
          <a:p>
            <a:pPr lvl="0"/>
            <a:r>
              <a:rPr lang="ko-KR" altLang="en-US"/>
              <a:t>촬영시간 </a:t>
            </a:r>
            <a:r>
              <a:rPr lang="en-US" altLang="ko-KR"/>
              <a:t>: </a:t>
            </a:r>
            <a:r>
              <a:rPr lang="ko-KR" altLang="en-US"/>
              <a:t>사람이 적은 한적한 주말</a:t>
            </a:r>
            <a:endParaRPr lang="ko-KR" altLang="en-US"/>
          </a:p>
          <a:p>
            <a:pPr lvl="0"/>
            <a:r>
              <a:rPr lang="ko-KR" altLang="en-US"/>
              <a:t>촬영방법 </a:t>
            </a:r>
            <a:r>
              <a:rPr lang="en-US" altLang="ko-KR"/>
              <a:t>: </a:t>
            </a:r>
            <a:r>
              <a:rPr lang="ko-KR" altLang="en-US"/>
              <a:t>차량을 대여해서 시나리오 상황을 안전하게 연출</a:t>
            </a:r>
            <a:endParaRPr lang="en-US" altLang="ko-KR"/>
          </a:p>
        </p:txBody>
      </p:sp>
      <p:cxnSp>
        <p:nvCxnSpPr>
          <p:cNvPr id="10" name="연결선: 꺾임 9"/>
          <p:cNvCxnSpPr>
            <a:stCxn id="1028" idx="1"/>
            <a:endCxn id="3" idx="1"/>
          </p:cNvCxnSpPr>
          <p:nvPr/>
        </p:nvCxnSpPr>
        <p:spPr>
          <a:xfrm rot="10800000" flipH="1" flipV="1">
            <a:off x="644526" y="2553036"/>
            <a:ext cx="879473" cy="2853282"/>
          </a:xfrm>
          <a:prstGeom prst="bentConnector3">
            <a:avLst>
              <a:gd name="adj1" fmla="val -394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데모 환경 설계</a:t>
            </a:r>
            <a:endParaRPr lang="ko-KR" altLang="en-US" sz="2400"/>
          </a:p>
        </p:txBody>
      </p:sp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09800" y="1524000"/>
          <a:ext cx="8128000" cy="423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65760">
                <a:tc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600"/>
                        <a:t>임현창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600"/>
                        <a:t>정재천</a:t>
                      </a:r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600"/>
                        <a:t>최지훈</a:t>
                      </a:r>
                      <a:endParaRPr lang="ko-KR" altLang="en-US" sz="1600"/>
                    </a:p>
                  </a:txBody>
                  <a:tcPr marL="91440" marR="91440"/>
                </a:tc>
              </a:tr>
              <a:tr h="370840">
                <a:tc>
                  <a:txBody>
                    <a:bodyPr/>
                    <a:p>
                      <a:pPr algn="ctr" latinLnBrk="1"/>
                      <a:r>
                        <a:rPr lang="ko-KR" altLang="en-US" sz="1600" b="1"/>
                        <a:t>자료수집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Android</a:t>
                      </a:r>
                      <a:endParaRPr lang="en-US" altLang="ko-KR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GPS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 </a:t>
                      </a:r>
                      <a:r>
                        <a:rPr lang="ko-KR" altLang="en-US" sz="1400"/>
                        <a:t>서버</a:t>
                      </a:r>
                      <a:endParaRPr lang="ko-KR" altLang="en-US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 </a:t>
                      </a:r>
                      <a:r>
                        <a:rPr lang="ko-KR" altLang="en-US" sz="1400"/>
                        <a:t>서버</a:t>
                      </a:r>
                      <a:endParaRPr lang="ko-KR" altLang="en-US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GitHub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OpenCV</a:t>
                      </a:r>
                      <a:endParaRPr lang="en-US" altLang="ko-KR" sz="1400"/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640080">
                <a:tc>
                  <a:txBody>
                    <a:bodyPr/>
                    <a:p>
                      <a:pPr algn="ctr" latinLnBrk="1"/>
                      <a:r>
                        <a:rPr lang="ko-KR" altLang="en-US" sz="1600" b="1"/>
                        <a:t>설계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-Mobile</a:t>
                      </a:r>
                      <a:r>
                        <a:rPr lang="ko-KR" altLang="en-US" sz="1400"/>
                        <a:t>통신</a:t>
                      </a:r>
                      <a:endParaRPr lang="ko-KR" altLang="en-US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Cloud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-FCM</a:t>
                      </a:r>
                      <a:r>
                        <a:rPr lang="ko-KR" altLang="en-US" sz="1400"/>
                        <a:t>서버 통신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의 카메라를 이용한 영상처리</a:t>
                      </a:r>
                      <a:endParaRPr lang="ko-KR" altLang="en-US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보드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서버 통신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  <a:tr h="411480">
                <a:tc rowSpan="2">
                  <a:txBody>
                    <a:bodyPr/>
                    <a:p>
                      <a:pPr algn="ctr" latinLnBrk="1"/>
                      <a:r>
                        <a:rPr lang="ko-KR" altLang="en-US" sz="1600" b="1"/>
                        <a:t>구현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운전자 휴대폰에서 현재 위치를 파악</a:t>
                      </a:r>
                      <a:endParaRPr lang="ko-KR" altLang="en-US" sz="1400"/>
                    </a:p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경보상황을 음성 및 </a:t>
                      </a:r>
                      <a:r>
                        <a:rPr lang="en-US" altLang="ko-KR" sz="1400"/>
                        <a:t>Map</a:t>
                      </a:r>
                      <a:r>
                        <a:rPr lang="ko-KR" altLang="en-US" sz="1400"/>
                        <a:t>으로 알림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FCM</a:t>
                      </a:r>
                      <a:r>
                        <a:rPr lang="ko-KR" altLang="en-US" sz="1400"/>
                        <a:t>을 이용하는 </a:t>
                      </a:r>
                      <a:r>
                        <a:rPr lang="en-US" altLang="ko-KR" sz="1400"/>
                        <a:t>push server</a:t>
                      </a:r>
                      <a:r>
                        <a:rPr lang="ko-KR" altLang="en-US" sz="1400"/>
                        <a:t>구현</a:t>
                      </a:r>
                      <a:endParaRPr lang="ko-KR" altLang="en-US" sz="1400"/>
                    </a:p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/>
                        <a:t>프로젝트 버전 관리</a:t>
                      </a: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lvl="0" indent="-28575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/>
                        <a:t>Odroid</a:t>
                      </a:r>
                      <a:r>
                        <a:rPr lang="ko-KR" altLang="en-US" sz="1400"/>
                        <a:t>를 이용하여 실시간 영상에서 보행자와 차량  인식</a:t>
                      </a:r>
                      <a:endParaRPr lang="ko-KR" altLang="en-US" sz="1400"/>
                    </a:p>
                    <a:p>
                      <a:pPr marL="285750" indent="-285750" defTabSz="1080135" latinLnBrk="1">
                        <a:buFont typeface="Arial"/>
                        <a:buChar char="•"/>
                      </a:pP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  <a:tr h="411480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시나리오에 따른 경보상황 판단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200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  <a:tr h="320040">
                <a:tc rowSpan="2">
                  <a:txBody>
                    <a:bodyPr/>
                    <a:p>
                      <a:pPr algn="ctr" latinLnBrk="1"/>
                      <a:r>
                        <a:rPr lang="ko-KR" altLang="en-US" sz="1600" b="1"/>
                        <a:t>테스트</a:t>
                      </a:r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en-US" altLang="ko-KR" sz="1400"/>
                        <a:t>Mobile</a:t>
                      </a:r>
                      <a:r>
                        <a:rPr lang="ko-KR" altLang="en-US" sz="1400"/>
                        <a:t>에서 경보상황에 대한 처리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보드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서버</a:t>
                      </a:r>
                      <a:r>
                        <a:rPr lang="en-US" altLang="ko-KR" sz="1400"/>
                        <a:t>-</a:t>
                      </a:r>
                      <a:r>
                        <a:rPr lang="ko-KR" altLang="en-US" sz="1400"/>
                        <a:t>휴대폰 간 통신 테스트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marL="285750" indent="-285750" latinLnBrk="1">
                        <a:buFont typeface="Arial"/>
                        <a:buChar char="•"/>
                      </a:pPr>
                      <a:r>
                        <a:rPr lang="ko-KR" altLang="en-US" sz="1400"/>
                        <a:t>영상에 대한 처리 동작 테스트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  <a:tr h="320040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/>
                    <a:p>
                      <a:pPr marL="285750" indent="-285750" algn="ctr" latinLnBrk="1">
                        <a:buFont typeface="Arial"/>
                        <a:buChar char="•"/>
                      </a:pPr>
                      <a:r>
                        <a:rPr lang="ko-KR" altLang="en-US" sz="1400"/>
                        <a:t>통합 테스트 및 유지보수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업무 분담</a:t>
            </a:r>
            <a:endParaRPr lang="ko-KR" altLang="en-US" sz="2400"/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2764" y="1013460"/>
          <a:ext cx="9713834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4206"/>
                <a:gridCol w="1714206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  <a:gridCol w="571402"/>
              </a:tblGrid>
              <a:tr h="381000">
                <a:tc>
                  <a:txBody>
                    <a:bodyPr/>
                    <a:p>
                      <a:pPr algn="ctr" latinLnBrk="1"/>
                      <a:r>
                        <a:rPr lang="ko-KR" altLang="en-US" sz="1600"/>
                        <a:t>항목</a:t>
                      </a:r>
                      <a:endParaRPr lang="ko-KR" altLang="en-US" sz="1600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600"/>
                        <a:t>추진사항</a:t>
                      </a:r>
                      <a:endParaRPr lang="ko-KR" altLang="en-US" sz="1600"/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12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4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6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8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/>
                        <a:t>9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월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</a:tr>
              <a:tr h="152400">
                <a:tc rowSpan="2"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요구사항 정의 및 분석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/>
                        <a:t>사전조사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121920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/>
                        <a:t>자료수집 및 분석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시스템 설계 및 상세 설계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설계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415472">
                <a:tc rowSpan="3"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/>
                        <a:t>보행자 </a:t>
                      </a:r>
                      <a:r>
                        <a:rPr lang="en-US" altLang="ko-KR" sz="1100"/>
                        <a:t>&amp; </a:t>
                      </a:r>
                      <a:r>
                        <a:rPr lang="ko-KR" altLang="en-US" sz="1100"/>
                        <a:t>차량인식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522152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100"/>
                        <a:t>Push Server </a:t>
                      </a:r>
                      <a:r>
                        <a:rPr lang="ko-KR" altLang="en-US" sz="1100"/>
                        <a:t>및 운전자 휴대폰으로</a:t>
                      </a:r>
                      <a:r>
                        <a:rPr lang="en-US" altLang="ko-KR" sz="1100"/>
                        <a:t>(Android)</a:t>
                      </a:r>
                      <a:r>
                        <a:rPr lang="ko-KR" altLang="en-US" sz="1100"/>
                        <a:t> 알림 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위험 상황 판단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기능 구현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 rowSpan="3"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시험 및 데모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유닛 테스트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/>
                        <a:t>통합 테스트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125912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완전성 보강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 rowSpan="2"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문서화 및 발표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중간 보고서 작성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141152">
                <a:tc vMerge="1">
                  <a:txBody>
                    <a:bodyPr/>
                    <a:p>
                      <a:pPr latinLnBrk="1"/>
                      <a:endParaRPr lang="ko-KR" altLang="en-US" sz="130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발표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0">
                <a:tc rowSpan="2">
                  <a:txBody>
                    <a:bodyPr/>
                    <a:p>
                      <a:pPr algn="ctr" latinLnBrk="1"/>
                      <a:r>
                        <a:rPr lang="ko-KR" altLang="en-US" sz="1200">
                          <a:latin typeface="+mn-ea"/>
                          <a:ea typeface="+mn-ea"/>
                        </a:rPr>
                        <a:t>최종 보고서 작성 및 패키징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algn="ctr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최종 보고서 작성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  <a:tr h="243840">
                <a:tc v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/>
                    <a:p>
                      <a:pPr algn="ctr" latinLnBrk="1"/>
                      <a:r>
                        <a:rPr lang="en-US" altLang="ko-KR" sz="1100">
                          <a:latin typeface="+mn-ea"/>
                          <a:ea typeface="+mn-ea"/>
                        </a:rPr>
                        <a:t>CD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패키징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  <a:tc>
                  <a:txBody>
                    <a:bodyPr/>
                    <a:p>
                      <a:pPr latinLnBrk="1"/>
                      <a:endParaRPr lang="ko-KR" altLang="en-US" sz="16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종합설계 수행일정</a:t>
            </a:r>
            <a:endParaRPr lang="ko-KR" altLang="en-US" sz="2400"/>
          </a:p>
        </p:txBody>
      </p:sp>
      <p:sp>
        <p:nvSpPr>
          <p:cNvPr id="17" name="화살표: 오른쪽 16"/>
          <p:cNvSpPr/>
          <p:nvPr/>
        </p:nvSpPr>
        <p:spPr>
          <a:xfrm>
            <a:off x="4617421" y="1489365"/>
            <a:ext cx="603885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4919364" y="1837055"/>
            <a:ext cx="629285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오른쪽 18"/>
          <p:cNvSpPr/>
          <p:nvPr/>
        </p:nvSpPr>
        <p:spPr>
          <a:xfrm>
            <a:off x="5548649" y="2650201"/>
            <a:ext cx="1364289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/>
          <p:cNvSpPr/>
          <p:nvPr/>
        </p:nvSpPr>
        <p:spPr>
          <a:xfrm>
            <a:off x="5548649" y="4061750"/>
            <a:ext cx="2233927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/>
          <p:cNvSpPr/>
          <p:nvPr/>
        </p:nvSpPr>
        <p:spPr>
          <a:xfrm>
            <a:off x="6912939" y="4426474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>
            <a:off x="10338318" y="5749725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/>
          <p:cNvSpPr/>
          <p:nvPr/>
        </p:nvSpPr>
        <p:spPr>
          <a:xfrm>
            <a:off x="6347805" y="3682678"/>
            <a:ext cx="1424595" cy="13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0"/>
          <p:cNvSpPr/>
          <p:nvPr/>
        </p:nvSpPr>
        <p:spPr>
          <a:xfrm>
            <a:off x="5548649" y="3211749"/>
            <a:ext cx="1364289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7"/>
          <p:cNvSpPr/>
          <p:nvPr/>
        </p:nvSpPr>
        <p:spPr>
          <a:xfrm>
            <a:off x="5198157" y="2218055"/>
            <a:ext cx="569894" cy="13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화살표: 오른쪽 21"/>
          <p:cNvSpPr/>
          <p:nvPr/>
        </p:nvSpPr>
        <p:spPr>
          <a:xfrm>
            <a:off x="8055938" y="4743450"/>
            <a:ext cx="1088062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2"/>
          <p:cNvSpPr/>
          <p:nvPr/>
        </p:nvSpPr>
        <p:spPr>
          <a:xfrm>
            <a:off x="10058400" y="5410200"/>
            <a:ext cx="262890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1"/>
          <p:cNvSpPr/>
          <p:nvPr/>
        </p:nvSpPr>
        <p:spPr>
          <a:xfrm>
            <a:off x="8599969" y="5065086"/>
            <a:ext cx="848831" cy="1333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/>
          <p:cNvSpPr/>
          <p:nvPr/>
        </p:nvSpPr>
        <p:spPr>
          <a:xfrm>
            <a:off x="10338318" y="6078990"/>
            <a:ext cx="535132" cy="133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7162800" y="1371600"/>
            <a:ext cx="0" cy="495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</a:ln>
          <a:effectLst/>
        </p:spPr>
      </p:cxnSp>
      <p:sp>
        <p:nvSpPr>
          <p:cNvPr id="11" name="타원형 설명선 10"/>
          <p:cNvSpPr/>
          <p:nvPr/>
        </p:nvSpPr>
        <p:spPr>
          <a:xfrm>
            <a:off x="7118001" y="2650201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00b050"/>
                </a:solidFill>
                <a:latin typeface="Arial"/>
                <a:cs typeface="Arial"/>
              </a:rPr>
              <a:t>완료</a:t>
            </a:r>
            <a:endParaRPr lang="ko-KR" altLang="en-US" sz="1100" b="1" i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0" name="타원형 설명선 29"/>
          <p:cNvSpPr/>
          <p:nvPr/>
        </p:nvSpPr>
        <p:spPr>
          <a:xfrm>
            <a:off x="8101782" y="3688409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rgbClr val="ff0000"/>
                </a:solidFill>
                <a:latin typeface="Arial"/>
                <a:cs typeface="Arial"/>
              </a:rPr>
              <a:t>진행 중</a:t>
            </a:r>
            <a:endParaRPr lang="ko-KR" altLang="en-US" sz="1100" b="1" i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1" name="타원형 설명선 30"/>
          <p:cNvSpPr/>
          <p:nvPr/>
        </p:nvSpPr>
        <p:spPr>
          <a:xfrm>
            <a:off x="9390927" y="4323016"/>
            <a:ext cx="814995" cy="516890"/>
          </a:xfrm>
          <a:prstGeom prst="wedgeEllipseCallout">
            <a:avLst>
              <a:gd name="adj1" fmla="val -64860"/>
              <a:gd name="adj2" fmla="val 4458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100" b="1" i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진행 전</a:t>
            </a:r>
            <a:endParaRPr lang="ko-KR" altLang="en-US" sz="1100" b="1" i="0">
              <a:solidFill>
                <a:schemeClr val="tx2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8001" y="1371600"/>
            <a:ext cx="4667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900">
                <a:solidFill>
                  <a:srgbClr val="ff0000"/>
                </a:solidFill>
              </a:rPr>
              <a:t>NOW</a:t>
            </a:r>
            <a:endParaRPr lang="ko-KR" altLang="en-US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1954" y="446622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필요기술 및 참고문헌</a:t>
            </a:r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32210" y="1143000"/>
          <a:ext cx="9296400" cy="472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48200"/>
                <a:gridCol w="4648200"/>
              </a:tblGrid>
              <a:tr h="503476">
                <a:tc>
                  <a:txBody>
                    <a:bodyPr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필요 기술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0" indent="0" algn="ctr" defTabSz="1080135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/>
                        <a:t>참고 문헌</a:t>
                      </a:r>
                      <a:endParaRPr lang="en-US" altLang="ko-KR" sz="1800" b="1">
                        <a:latin typeface="+mn-ea"/>
                      </a:endParaRPr>
                    </a:p>
                  </a:txBody>
                  <a:tcPr marL="91440" marR="91440" anchor="ctr"/>
                </a:tc>
              </a:tr>
              <a:tr h="4220924">
                <a:tc>
                  <a:txBody>
                    <a:bodyPr/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1. Linux System Programming</a:t>
                      </a:r>
                      <a:endParaRPr lang="en-US" altLang="ko-KR" sz="1800"/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2. Device Driver Programming</a:t>
                      </a:r>
                      <a:endParaRPr lang="en-US" altLang="ko-KR" sz="1800"/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3. OpenCV</a:t>
                      </a:r>
                      <a:endParaRPr lang="en-US" altLang="ko-KR" sz="1800"/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4. Network Programming</a:t>
                      </a:r>
                      <a:endParaRPr lang="en-US" altLang="ko-KR" sz="1800"/>
                    </a:p>
                    <a:p>
                      <a:pPr marL="0" indent="0" algn="l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/>
                        <a:t>5. Android Programming</a:t>
                      </a:r>
                      <a:endParaRPr lang="ko-KR" altLang="en-US" sz="1800">
                        <a:ea typeface="맑은 고딕"/>
                      </a:endParaRPr>
                    </a:p>
                  </a:txBody>
                  <a:tcPr marL="91440" marR="91440" anchor="ctr"/>
                </a:tc>
                <a:tc>
                  <a:txBody>
                    <a:bodyPr/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유닉스 시스템 프로그래밍</a:t>
                      </a:r>
                      <a:r>
                        <a:rPr lang="en-US" altLang="ko-KR" sz="1800"/>
                        <a:t>』, </a:t>
                      </a:r>
                      <a:r>
                        <a:rPr lang="ko-KR" altLang="en-US" sz="1800"/>
                        <a:t>이종원</a:t>
                      </a:r>
                      <a:r>
                        <a:rPr lang="en-US" altLang="ko-KR" sz="1800"/>
                        <a:t>, </a:t>
                      </a:r>
                      <a:r>
                        <a:rPr lang="ko-KR" altLang="en-US" sz="1800"/>
                        <a:t>한빛미디어</a:t>
                      </a:r>
                      <a:r>
                        <a:rPr lang="en-US" altLang="ko-KR" sz="1800"/>
                        <a:t>, 2010</a:t>
                      </a:r>
                      <a:endParaRPr lang="en-US" altLang="ko-KR" sz="180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Odroid-UX4 User Manual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http://magazine.odroid.com/odroid-ux4</a:t>
                      </a:r>
                      <a:endParaRPr lang="en-US" altLang="ko-KR" sz="180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OpenCV documents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http://docs.opencv.org/3.1.0/db/dfa/tutorial_transition_guide.html</a:t>
                      </a:r>
                      <a:br>
                        <a:rPr lang="en-US" altLang="ko-KR" sz="1800"/>
                      </a:br>
                      <a:r>
                        <a:rPr lang="en-US" altLang="ko-KR" sz="1800"/>
                        <a:t>http://docs.opencv.org/3.0-beta</a:t>
                      </a:r>
                      <a:endParaRPr lang="en-US" altLang="ko-KR" sz="1800"/>
                    </a:p>
                    <a:p>
                      <a:pPr marL="342900" indent="-342900" algn="l">
                        <a:buFont typeface="Arial"/>
                        <a:buChar char="•"/>
                      </a:pPr>
                      <a:r>
                        <a:rPr lang="en-US" altLang="ko-KR" sz="1800"/>
                        <a:t>『</a:t>
                      </a:r>
                      <a:r>
                        <a:rPr lang="ko-KR" altLang="en-US" sz="1800"/>
                        <a:t>안드로이드 프로그래밍</a:t>
                      </a:r>
                      <a:r>
                        <a:rPr lang="en-US" altLang="ko-KR" sz="1800"/>
                        <a:t>』,</a:t>
                      </a:r>
                      <a:r>
                        <a:rPr lang="ko-KR" altLang="en-US" sz="1800"/>
                        <a:t> 천인국</a:t>
                      </a:r>
                      <a:r>
                        <a:rPr lang="en-US" altLang="ko-KR" sz="1800"/>
                        <a:t>,</a:t>
                      </a:r>
                      <a:r>
                        <a:rPr lang="ko-KR" altLang="en-US" sz="1800"/>
                        <a:t> 생능출판사</a:t>
                      </a:r>
                      <a:r>
                        <a:rPr lang="en-US" altLang="ko-KR" sz="1800"/>
                        <a:t>, 2015</a:t>
                      </a:r>
                      <a:endParaRPr lang="ko-KR" altLang="en-US" sz="1800">
                        <a:latin typeface="+mn-ea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0"/>
          </a:bodyPr>
          <a:lstStyle/>
          <a:p>
            <a:pPr marL="0" indent="0" algn="ctr">
              <a:buNone/>
            </a:pPr>
            <a:r>
              <a:rPr lang="en-US" altLang="ko-KR" sz="19900">
                <a:latin typeface="+mn-ea"/>
              </a:rPr>
              <a:t>Q &amp; A</a:t>
            </a:r>
            <a:endParaRPr lang="ko-KR" altLang="en-US" sz="1990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38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217405" y="1988880"/>
            <a:ext cx="1646097" cy="2025964"/>
          </a:xfrm>
          <a:prstGeom prst="rect">
            <a:avLst/>
          </a:prstGeom>
          <a:noFill/>
        </p:spPr>
      </p:pic>
      <p:pic>
        <p:nvPicPr>
          <p:cNvPr id="1028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629400" y="1066800"/>
            <a:ext cx="2362200" cy="465834"/>
          </a:xfrm>
          <a:prstGeom prst="rect">
            <a:avLst/>
          </a:prstGeom>
          <a:noFill/>
        </p:spPr>
      </p:pic>
      <p:pic>
        <p:nvPicPr>
          <p:cNvPr id="7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0217217" y="2144272"/>
            <a:ext cx="903362" cy="168592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 rot="20206420">
            <a:off x="725740" y="2583851"/>
            <a:ext cx="1283800" cy="1283800"/>
          </a:xfrm>
          <a:prstGeom prst="rect">
            <a:avLst/>
          </a:prstGeom>
          <a:noFill/>
        </p:spPr>
      </p:pic>
      <p:cxnSp>
        <p:nvCxnSpPr>
          <p:cNvPr id="5" name="직선 화살표 연결선 4"/>
          <p:cNvCxnSpPr>
            <a:stCxn id="1028" idx="2"/>
            <a:endCxn id="7" idx="1"/>
          </p:cNvCxnSpPr>
          <p:nvPr/>
        </p:nvCxnSpPr>
        <p:spPr>
          <a:xfrm>
            <a:off x="7810500" y="1532634"/>
            <a:ext cx="2406717" cy="14546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3"/>
            <a:endCxn id="1026" idx="1"/>
          </p:cNvCxnSpPr>
          <p:nvPr/>
        </p:nvCxnSpPr>
        <p:spPr>
          <a:xfrm>
            <a:off x="1957517" y="2972609"/>
            <a:ext cx="2259888" cy="292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026" idx="3"/>
            <a:endCxn id="1028" idx="2"/>
          </p:cNvCxnSpPr>
          <p:nvPr/>
        </p:nvCxnSpPr>
        <p:spPr>
          <a:xfrm flipV="1">
            <a:off x="5863502" y="1532634"/>
            <a:ext cx="1946998" cy="14692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시스템 구성도</a:t>
            </a:r>
            <a:endParaRPr lang="ko-KR" alt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2454524" y="2572184"/>
            <a:ext cx="1342158" cy="31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상황메시지</a:t>
            </a:r>
            <a:endParaRPr lang="ko-KR" altLang="en-US" sz="1500" b="1"/>
          </a:p>
        </p:txBody>
      </p:sp>
      <p:sp>
        <p:nvSpPr>
          <p:cNvPr id="87" name="TextBox 86"/>
          <p:cNvSpPr txBox="1"/>
          <p:nvPr/>
        </p:nvSpPr>
        <p:spPr>
          <a:xfrm>
            <a:off x="5912679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500" b="1"/>
              <a:t>전송 요청</a:t>
            </a:r>
            <a:endParaRPr lang="ko-KR" altLang="en-US" sz="1500" b="1"/>
          </a:p>
        </p:txBody>
      </p:sp>
      <p:sp>
        <p:nvSpPr>
          <p:cNvPr id="88" name="TextBox 87"/>
          <p:cNvSpPr txBox="1"/>
          <p:nvPr/>
        </p:nvSpPr>
        <p:spPr>
          <a:xfrm>
            <a:off x="8737602" y="1897605"/>
            <a:ext cx="13421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500" b="1"/>
              <a:t>PUSH </a:t>
            </a:r>
            <a:r>
              <a:rPr lang="ko-KR" altLang="en-US" sz="1500" b="1"/>
              <a:t>전송</a:t>
            </a:r>
            <a:endParaRPr lang="ko-KR" altLang="en-US" sz="1500" b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4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46801" y="4107377"/>
          <a:ext cx="274066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/>
                <a:gridCol w="1370330"/>
              </a:tblGrid>
              <a:tr h="368300">
                <a:tc gridSpan="2">
                  <a:txBody>
                    <a:bodyPr vert="horz" lIns="91440" tIns="45720" rIns="91440" bIns="45720" anchor="t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오드로이드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368300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도로 촬영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사람 및 차량 탐지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368300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판단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위험 상황 전달</a:t>
                      </a:r>
                      <a:endParaRPr lang="ko-KR" altLang="en-US" sz="18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796682" y="4114702"/>
          <a:ext cx="2914650" cy="16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0"/>
              </a:tblGrid>
              <a:tr h="416708">
                <a:tc>
                  <a:txBody>
                    <a:bodyPr vert="horz" lIns="91440" tIns="45720" rIns="91440" bIns="45720" anchor="t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</a:tr>
              <a:tr h="585425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통신 모듈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646327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관리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8737600" y="4014844"/>
          <a:ext cx="3149970" cy="179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814"/>
                <a:gridCol w="1508156"/>
              </a:tblGrid>
              <a:tr h="315975">
                <a:tc gridSpan="2">
                  <a:txBody>
                    <a:bodyPr vert="horz" lIns="91440" tIns="45720" rIns="91440" bIns="45720" anchor="t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모바일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pPr latinLnBrk="1"/>
                      <a:endParaRPr lang="ko-KR" altLang="en-US"/>
                    </a:p>
                  </a:txBody>
                  <a:tcPr marL="91440" marR="91440"/>
                </a:tc>
              </a:tr>
              <a:tr h="475820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경보알림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구글맵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  <a:tr h="951546">
                <a:tc>
                  <a:txBody>
                    <a:bodyPr vert="horz" lIns="91440" tIns="45720" rIns="91440" bIns="45720" anchor="ctr" anchorCtr="0"/>
                    <a:p>
                      <a:pPr marL="0" indent="0" algn="ctr" defTabSz="1080135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푸시알림 통신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위치정보 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 defTabSz="1440180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모듈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5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서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621194" y="828330"/>
            <a:ext cx="1055930" cy="1299605"/>
          </a:xfrm>
          <a:prstGeom prst="rect">
            <a:avLst/>
          </a:prstGeom>
          <a:noFill/>
        </p:spPr>
      </p:pic>
      <p:pic>
        <p:nvPicPr>
          <p:cNvPr id="7" name="Picture 4" descr="Firebase logo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578682" y="799067"/>
            <a:ext cx="1515293" cy="298821"/>
          </a:xfrm>
          <a:prstGeom prst="rect">
            <a:avLst/>
          </a:prstGeom>
          <a:noFill/>
        </p:spPr>
      </p:pic>
      <p:pic>
        <p:nvPicPr>
          <p:cNvPr id="8" name="Picture 6" descr="android push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9424411" y="1029494"/>
            <a:ext cx="579484" cy="108147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 rot="20206420">
            <a:off x="2428430" y="1256163"/>
            <a:ext cx="823525" cy="823525"/>
          </a:xfrm>
          <a:prstGeom prst="rect">
            <a:avLst/>
          </a:prstGeom>
          <a:noFill/>
        </p:spPr>
      </p:pic>
      <p:cxnSp>
        <p:nvCxnSpPr>
          <p:cNvPr id="10" name="직선 화살표 연결선 9"/>
          <p:cNvCxnSpPr>
            <a:stCxn id="7" idx="2"/>
            <a:endCxn id="8" idx="1"/>
          </p:cNvCxnSpPr>
          <p:nvPr/>
        </p:nvCxnSpPr>
        <p:spPr>
          <a:xfrm>
            <a:off x="7336329" y="1097888"/>
            <a:ext cx="2088082" cy="4723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218584" y="1478133"/>
            <a:ext cx="2402610" cy="274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  <a:endCxn id="7" idx="2"/>
          </p:cNvCxnSpPr>
          <p:nvPr/>
        </p:nvCxnSpPr>
        <p:spPr>
          <a:xfrm flipV="1">
            <a:off x="6677124" y="1097888"/>
            <a:ext cx="659205" cy="3802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6257" y="1239339"/>
            <a:ext cx="1342158" cy="26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상황메시지</a:t>
            </a:r>
            <a:endParaRPr lang="ko-KR" altLang="en-US" sz="1200" b="1"/>
          </a:p>
        </p:txBody>
      </p:sp>
      <p:sp>
        <p:nvSpPr>
          <p:cNvPr id="15" name="TextBox 14"/>
          <p:cNvSpPr txBox="1"/>
          <p:nvPr/>
        </p:nvSpPr>
        <p:spPr>
          <a:xfrm>
            <a:off x="6629400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전송 요청</a:t>
            </a:r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8030442" y="1399401"/>
            <a:ext cx="1342158" cy="26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PUSH </a:t>
            </a:r>
            <a:r>
              <a:rPr lang="ko-KR" altLang="en-US" sz="1200" b="1"/>
              <a:t>전송</a:t>
            </a:r>
            <a:endParaRPr lang="ko-KR" altLang="en-US" sz="1200" b="1"/>
          </a:p>
        </p:txBody>
      </p:sp>
      <p:sp>
        <p:nvSpPr>
          <p:cNvPr id="23" name="직사각형 22"/>
          <p:cNvSpPr/>
          <p:nvPr/>
        </p:nvSpPr>
        <p:spPr>
          <a:xfrm>
            <a:off x="998440" y="2369578"/>
            <a:ext cx="879212" cy="30864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촬영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77652" y="236896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개체탐지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56864" y="2365806"/>
            <a:ext cx="879212" cy="30864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상황판단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636076" y="2365807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전달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18550" y="236067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 i="0">
                <a:latin typeface="Arial"/>
                <a:cs typeface="Arial"/>
              </a:rPr>
              <a:t>수신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97762" y="2357368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관리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682" y="2357368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송신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30002" y="2357368"/>
            <a:ext cx="879212" cy="31106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수신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09214" y="2359783"/>
            <a:ext cx="879212" cy="308644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GPS</a:t>
            </a:r>
            <a:r>
              <a:rPr lang="ko-KR" altLang="en-US" sz="1200" b="1">
                <a:latin typeface="Arial"/>
                <a:cs typeface="Arial"/>
              </a:rPr>
              <a:t>비교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688426" y="2362200"/>
            <a:ext cx="879212" cy="308644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1">
                <a:latin typeface="Arial"/>
                <a:cs typeface="Arial"/>
              </a:rPr>
              <a:t>Map</a:t>
            </a:r>
            <a:r>
              <a:rPr lang="ko-KR" altLang="en-US" sz="1200" b="1" i="0">
                <a:latin typeface="Arial"/>
                <a:cs typeface="Arial"/>
              </a:rPr>
              <a:t>표시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567638" y="2362200"/>
            <a:ext cx="879212" cy="308643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ctr" defTabSz="108013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200" b="1">
                <a:latin typeface="Arial"/>
                <a:cs typeface="Arial"/>
              </a:rPr>
              <a:t>경보</a:t>
            </a:r>
            <a:endParaRPr lang="ko-KR" altLang="en-US" sz="1200" b="1" i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04649" y="2677349"/>
            <a:ext cx="4667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  <a:endParaRPr lang="ko-KR" altLang="en-US" sz="1100"/>
          </a:p>
        </p:txBody>
      </p:sp>
      <p:sp>
        <p:nvSpPr>
          <p:cNvPr id="43" name="TextBox 42"/>
          <p:cNvSpPr txBox="1"/>
          <p:nvPr/>
        </p:nvSpPr>
        <p:spPr>
          <a:xfrm>
            <a:off x="2064624" y="2671462"/>
            <a:ext cx="4937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90 %</a:t>
            </a:r>
            <a:endParaRPr lang="ko-KR" altLang="en-US" sz="1100"/>
          </a:p>
        </p:txBody>
      </p:sp>
      <p:sp>
        <p:nvSpPr>
          <p:cNvPr id="44" name="TextBox 43"/>
          <p:cNvSpPr txBox="1"/>
          <p:nvPr/>
        </p:nvSpPr>
        <p:spPr>
          <a:xfrm>
            <a:off x="2943836" y="2671461"/>
            <a:ext cx="4908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30 %</a:t>
            </a:r>
            <a:endParaRPr lang="ko-KR" altLang="en-US" sz="1100"/>
          </a:p>
        </p:txBody>
      </p:sp>
      <p:sp>
        <p:nvSpPr>
          <p:cNvPr id="45" name="TextBox 44"/>
          <p:cNvSpPr txBox="1"/>
          <p:nvPr/>
        </p:nvSpPr>
        <p:spPr>
          <a:xfrm>
            <a:off x="3823048" y="2674449"/>
            <a:ext cx="4879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7" name="TextBox 46"/>
          <p:cNvSpPr txBox="1"/>
          <p:nvPr/>
        </p:nvSpPr>
        <p:spPr>
          <a:xfrm>
            <a:off x="5029200" y="2674449"/>
            <a:ext cx="49149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8" name="TextBox 47"/>
          <p:cNvSpPr txBox="1"/>
          <p:nvPr/>
        </p:nvSpPr>
        <p:spPr>
          <a:xfrm>
            <a:off x="5915762" y="2674449"/>
            <a:ext cx="4907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49" name="TextBox 48"/>
          <p:cNvSpPr txBox="1"/>
          <p:nvPr/>
        </p:nvSpPr>
        <p:spPr>
          <a:xfrm>
            <a:off x="6796682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  <a:endParaRPr lang="ko-KR" altLang="en-US" sz="1100"/>
          </a:p>
        </p:txBody>
      </p:sp>
      <p:sp>
        <p:nvSpPr>
          <p:cNvPr id="50" name="TextBox 49"/>
          <p:cNvSpPr txBox="1"/>
          <p:nvPr/>
        </p:nvSpPr>
        <p:spPr>
          <a:xfrm>
            <a:off x="8136211" y="2684021"/>
            <a:ext cx="45152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  <a:endParaRPr lang="ko-KR" altLang="en-US" sz="1100"/>
          </a:p>
        </p:txBody>
      </p:sp>
      <p:sp>
        <p:nvSpPr>
          <p:cNvPr id="52" name="TextBox 51"/>
          <p:cNvSpPr txBox="1"/>
          <p:nvPr/>
        </p:nvSpPr>
        <p:spPr>
          <a:xfrm>
            <a:off x="9015423" y="2688276"/>
            <a:ext cx="466793" cy="262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100"/>
              <a:t>완료</a:t>
            </a:r>
            <a:endParaRPr lang="ko-KR" altLang="en-US" sz="1100"/>
          </a:p>
        </p:txBody>
      </p:sp>
      <p:sp>
        <p:nvSpPr>
          <p:cNvPr id="53" name="TextBox 52"/>
          <p:cNvSpPr txBox="1"/>
          <p:nvPr/>
        </p:nvSpPr>
        <p:spPr>
          <a:xfrm>
            <a:off x="9892146" y="2677604"/>
            <a:ext cx="50526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sp>
        <p:nvSpPr>
          <p:cNvPr id="54" name="TextBox 53"/>
          <p:cNvSpPr txBox="1"/>
          <p:nvPr/>
        </p:nvSpPr>
        <p:spPr>
          <a:xfrm>
            <a:off x="10831498" y="2676370"/>
            <a:ext cx="4899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00"/>
              <a:t>80 %</a:t>
            </a:r>
            <a:endParaRPr lang="ko-KR" altLang="en-US" sz="1100"/>
          </a:p>
        </p:txBody>
      </p:sp>
      <p:graphicFrame>
        <p:nvGraphicFramePr>
          <p:cNvPr id="68" name="표 67"/>
          <p:cNvGraphicFramePr>
            <a:graphicFrameLocks noGrp="1"/>
          </p:cNvGraphicFramePr>
          <p:nvPr/>
        </p:nvGraphicFramePr>
        <p:xfrm>
          <a:off x="171553" y="2949886"/>
          <a:ext cx="11488417" cy="342138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485"/>
                <a:gridCol w="3155644"/>
                <a:gridCol w="3155644"/>
                <a:gridCol w="3155644"/>
              </a:tblGrid>
              <a:tr h="1241114">
                <a:tc>
                  <a:txBody>
                    <a:bodyPr vert="horz" lIns="91440" tIns="45720" rIns="91440" bIns="45720" anchor="ctr" anchorCtr="0"/>
                    <a:p>
                      <a:pPr algn="ctr" latinLnBrk="1"/>
                      <a:r>
                        <a:rPr lang="ko-KR" altLang="en-US" b="1"/>
                        <a:t>개발 완료한 기능</a:t>
                      </a:r>
                      <a:endParaRPr lang="ko-KR" altLang="en-US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도로 촬영 </a:t>
                      </a:r>
                      <a:r>
                        <a:rPr lang="en-US" altLang="ko-KR" sz="1400" b="0"/>
                        <a:t>~ </a:t>
                      </a:r>
                      <a:r>
                        <a:rPr lang="ko-KR" altLang="en-US" sz="1400" b="0"/>
                        <a:t>사람</a:t>
                      </a:r>
                      <a:r>
                        <a:rPr lang="en-US" altLang="ko-KR" sz="1400" b="0"/>
                        <a:t>&amp;</a:t>
                      </a:r>
                      <a:r>
                        <a:rPr lang="ko-KR" altLang="en-US" sz="1400" b="0"/>
                        <a:t>차량 인식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인식된 객체들의 영상에서의 좌표 값 저장</a:t>
                      </a:r>
                      <a:endParaRPr lang="ko-KR" altLang="en-US" sz="1400" b="0"/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400" b="0"/>
                        <a:t>차량위치 누적을 통한 도로 판단 기준 설정</a:t>
                      </a:r>
                      <a:endParaRPr lang="ko-KR" altLang="en-US" sz="1400" b="0"/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를 통한 위험 상황 전달</a:t>
                      </a:r>
                      <a:endParaRPr lang="en-US" altLang="ko-KR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서버를 통해 </a:t>
                      </a:r>
                      <a:r>
                        <a:rPr lang="en-US" altLang="ko-KR" sz="1400" b="0"/>
                        <a:t>App</a:t>
                      </a:r>
                      <a:r>
                        <a:rPr lang="ko-KR" altLang="en-US" sz="1400" b="0"/>
                        <a:t>을 설치한 </a:t>
                      </a: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기기로 </a:t>
                      </a:r>
                      <a:r>
                        <a:rPr lang="en-US" altLang="ko-KR" sz="1400" b="0"/>
                        <a:t>push </a:t>
                      </a:r>
                      <a:r>
                        <a:rPr lang="ko-KR" altLang="en-US" sz="1400" b="0"/>
                        <a:t>메시지 전송 완료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보드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카메라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의 목록 및 위치 관리를 위한 </a:t>
                      </a:r>
                      <a:r>
                        <a:rPr lang="en-US" altLang="ko-KR" sz="1400" b="0"/>
                        <a:t>DB</a:t>
                      </a:r>
                      <a:r>
                        <a:rPr lang="ko-KR" altLang="en-US" sz="1400" b="0"/>
                        <a:t>구축 완료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Cloud</a:t>
                      </a:r>
                      <a:r>
                        <a:rPr lang="ko-KR" altLang="en-US" sz="1400" b="0"/>
                        <a:t>서버에서 보드와 통신 확인</a:t>
                      </a:r>
                      <a:endParaRPr lang="ko-KR" altLang="en-US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FCM</a:t>
                      </a:r>
                      <a:r>
                        <a:rPr lang="ko-KR" altLang="en-US" sz="1400" b="0"/>
                        <a:t>서버로부터 </a:t>
                      </a: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수신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음성 경보 및 </a:t>
                      </a:r>
                      <a:r>
                        <a:rPr lang="en-US" altLang="ko-KR" sz="1400" b="0"/>
                        <a:t>App </a:t>
                      </a:r>
                      <a:r>
                        <a:rPr lang="ko-KR" altLang="en-US" sz="1400" b="0"/>
                        <a:t>실행 시 현 위치와 위험 상황 위치를 </a:t>
                      </a:r>
                      <a:r>
                        <a:rPr lang="en-US" altLang="ko-KR" sz="1400" b="0"/>
                        <a:t>Google Map</a:t>
                      </a:r>
                      <a:r>
                        <a:rPr lang="ko-KR" altLang="en-US" sz="1400" b="0"/>
                        <a:t>으로 확인 완료</a:t>
                      </a:r>
                      <a:endParaRPr lang="ko-KR" altLang="en-US" sz="1400" b="0"/>
                    </a:p>
                    <a:p>
                      <a:pPr marL="285750" lvl="0" indent="-28575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400" b="0"/>
                        <a:t>Mobile</a:t>
                      </a:r>
                      <a:r>
                        <a:rPr lang="ko-KR" altLang="en-US" sz="1400" b="0"/>
                        <a:t> </a:t>
                      </a:r>
                      <a:r>
                        <a:rPr lang="en-US" altLang="ko-KR" sz="1400" b="0"/>
                        <a:t>GPS </a:t>
                      </a:r>
                      <a:r>
                        <a:rPr lang="ko-KR" altLang="en-US" sz="1400" b="0"/>
                        <a:t>좌표와 비교 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marL="91440" marR="91440" anchor="ctr"/>
                </a:tc>
              </a:tr>
              <a:tr h="1524000">
                <a:tc>
                  <a:txBody>
                    <a:bodyPr vert="horz" lIns="91440" tIns="45720" rIns="91440" bIns="45720" anchor="ctr" anchorCtr="0"/>
                    <a:p>
                      <a:pPr algn="ctr" latinLnBrk="1"/>
                      <a:r>
                        <a:rPr lang="ko-KR" altLang="en-US" b="1"/>
                        <a:t>개발할 기능</a:t>
                      </a:r>
                      <a:endParaRPr lang="ko-KR" altLang="en-US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사람과 차량 인식 시 오인식 감소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시나리오 별 상황 판단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LCD</a:t>
                      </a:r>
                      <a:r>
                        <a:rPr lang="ko-KR" altLang="en-US" sz="1400" b="0"/>
                        <a:t> 상황 화면 전환 안정화</a:t>
                      </a:r>
                      <a:endParaRPr lang="en-US" altLang="ko-KR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 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Push</a:t>
                      </a:r>
                      <a:r>
                        <a:rPr lang="ko-KR" altLang="en-US" sz="1400" b="0"/>
                        <a:t>메시지 전송 주기 제어</a:t>
                      </a:r>
                      <a:endParaRPr lang="ko-KR" altLang="en-US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en-US" altLang="ko-KR" sz="1400" b="0"/>
                        <a:t>UI </a:t>
                      </a:r>
                      <a:r>
                        <a:rPr lang="ko-KR" altLang="en-US" sz="1400" b="0"/>
                        <a:t>수정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실제 경보상황에서 테스트하며 안정화</a:t>
                      </a:r>
                      <a:endParaRPr lang="ko-KR" altLang="en-US" sz="1400" b="0"/>
                    </a:p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 경보 히스토리 기능</a:t>
                      </a:r>
                      <a:endParaRPr lang="ko-KR" altLang="en-US" sz="1400" b="0"/>
                    </a:p>
                  </a:txBody>
                  <a:tcPr marL="91440" marR="91440" anchor="ctr"/>
                </a:tc>
              </a:tr>
              <a:tr h="495300">
                <a:tc>
                  <a:txBody>
                    <a:bodyPr vert="horz" lIns="91440" tIns="45720" rIns="91440" bIns="45720" anchor="ctr" anchorCtr="0"/>
                    <a:p>
                      <a:pPr algn="ctr" latinLnBrk="1"/>
                      <a:r>
                        <a:rPr lang="ko-KR" altLang="en-US" b="1"/>
                        <a:t>제외할 기능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변경</a:t>
                      </a:r>
                      <a:r>
                        <a:rPr lang="en-US" altLang="ko-KR" b="1"/>
                        <a:t>)</a:t>
                      </a:r>
                      <a:endParaRPr lang="ko-KR" altLang="en-US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r>
                        <a:rPr lang="ko-KR" altLang="en-US" sz="1400" b="0"/>
                        <a:t>영상처리화면</a:t>
                      </a:r>
                      <a:r>
                        <a:rPr lang="en-US" altLang="ko-KR" sz="1400" b="0"/>
                        <a:t>(</a:t>
                      </a:r>
                      <a:r>
                        <a:rPr lang="ko-KR" altLang="en-US" sz="1400" b="0"/>
                        <a:t>데모용</a:t>
                      </a:r>
                      <a:r>
                        <a:rPr lang="en-US" altLang="ko-KR" sz="1400" b="0"/>
                        <a:t>)</a:t>
                      </a:r>
                      <a:r>
                        <a:rPr lang="ko-KR" altLang="en-US" sz="1400" b="0"/>
                        <a:t>과 경고화면을 한 화면에 출력</a:t>
                      </a:r>
                      <a:r>
                        <a:rPr lang="en-US" altLang="ko-KR" sz="1400" b="0"/>
                        <a:t>(HDMI </a:t>
                      </a:r>
                      <a:r>
                        <a:rPr lang="ko-KR" altLang="en-US" sz="1400" b="0"/>
                        <a:t>포트 </a:t>
                      </a:r>
                      <a:r>
                        <a:rPr lang="en-US" altLang="ko-KR" sz="1400" b="0"/>
                        <a:t>1</a:t>
                      </a:r>
                      <a:r>
                        <a:rPr lang="ko-KR" altLang="en-US" sz="1400" b="0"/>
                        <a:t>개</a:t>
                      </a:r>
                      <a:r>
                        <a:rPr lang="en-US" altLang="ko-KR" sz="1400" b="0"/>
                        <a:t>)</a:t>
                      </a:r>
                      <a:endParaRPr lang="ko-KR" altLang="en-US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</a:pPr>
                      <a:endParaRPr lang="ko-KR" altLang="en-US" sz="1400" b="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607168" y="2060929"/>
            <a:ext cx="522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보드</a:t>
            </a:r>
            <a:endParaRPr lang="ko-KR" altLang="en-US" sz="1400" b="1"/>
          </a:p>
        </p:txBody>
      </p:sp>
      <p:sp>
        <p:nvSpPr>
          <p:cNvPr id="78" name="TextBox 77"/>
          <p:cNvSpPr txBox="1"/>
          <p:nvPr/>
        </p:nvSpPr>
        <p:spPr>
          <a:xfrm>
            <a:off x="5600218" y="2110973"/>
            <a:ext cx="520546" cy="296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서버</a:t>
            </a:r>
            <a:endParaRPr lang="ko-KR" altLang="en-US" sz="1400" b="1"/>
          </a:p>
        </p:txBody>
      </p:sp>
      <p:sp>
        <p:nvSpPr>
          <p:cNvPr id="79" name="TextBox 78"/>
          <p:cNvSpPr txBox="1"/>
          <p:nvPr/>
        </p:nvSpPr>
        <p:spPr>
          <a:xfrm>
            <a:off x="9372600" y="2049591"/>
            <a:ext cx="701040" cy="2916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 b="1"/>
              <a:t>모바일</a:t>
            </a:r>
            <a:endParaRPr lang="ko-KR" altLang="en-US" sz="1400" b="1"/>
          </a:p>
        </p:txBody>
      </p:sp>
      <p:grpSp>
        <p:nvGrpSpPr>
          <p:cNvPr id="86" name="그룹 85"/>
          <p:cNvGrpSpPr/>
          <p:nvPr/>
        </p:nvGrpSpPr>
        <p:grpSpPr>
          <a:xfrm rot="0">
            <a:off x="3650696" y="1661847"/>
            <a:ext cx="695813" cy="517938"/>
            <a:chOff x="3276600" y="1512143"/>
            <a:chExt cx="2420575" cy="182519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3276600" y="1512143"/>
              <a:ext cx="2420575" cy="182519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3423465" y="1637228"/>
              <a:ext cx="1223505" cy="7857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anchor="ctr" anchorCtr="0"/>
            <a:lstStyle/>
            <a:p>
              <a:pPr marL="0" indent="0" algn="ctr" defTabSz="1080135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ko-KR" sz="900" b="0" i="0">
                  <a:solidFill>
                    <a:srgbClr val="ff0000"/>
                  </a:solidFill>
                  <a:latin typeface="Arial"/>
                  <a:cs typeface="Arial"/>
                </a:rPr>
                <a:t>!</a:t>
              </a:r>
              <a:endParaRPr lang="ko-KR" altLang="en-US" sz="900" b="0" i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89" name="직선 화살표 연결선 88"/>
          <p:cNvCxnSpPr>
            <a:stCxn id="9" idx="3"/>
            <a:endCxn id="87" idx="1"/>
          </p:cNvCxnSpPr>
          <p:nvPr/>
        </p:nvCxnSpPr>
        <p:spPr>
          <a:xfrm>
            <a:off x="3218584" y="1505542"/>
            <a:ext cx="432112" cy="4152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05600" y="1619784"/>
            <a:ext cx="1643380" cy="44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2400">
                <a:latin typeface="+mj-ea"/>
                <a:ea typeface="+mj-ea"/>
              </a:rPr>
              <a:t>GitHub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8494" y="2081429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0">
                <a:latin typeface="맑은 고딕"/>
                <a:ea typeface="맑은 고딕"/>
              </a:rPr>
              <a:t>주소 : https://github.com/gemini1024/PSCAC</a:t>
            </a:r>
            <a:endParaRPr lang="ko-KR" altLang="en-US" sz="1600" b="0">
              <a:latin typeface="맑은 고딕"/>
              <a:ea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858000" y="2956366"/>
          <a:ext cx="4449045" cy="762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83015"/>
                <a:gridCol w="1483015"/>
                <a:gridCol w="1483015"/>
              </a:tblGrid>
              <a:tr h="381000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600" b="0"/>
                        <a:t>임현창</a:t>
                      </a:r>
                      <a:endParaRPr lang="ko-KR" altLang="en-US" sz="16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600" b="0"/>
                        <a:t>정재천</a:t>
                      </a:r>
                      <a:endParaRPr lang="ko-KR" altLang="en-US" sz="16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600" b="0"/>
                        <a:t>최지훈</a:t>
                      </a:r>
                      <a:endParaRPr lang="ko-KR" altLang="en-US" sz="1600" b="0"/>
                    </a:p>
                  </a:txBody>
                  <a:tcPr marL="91440" marR="91440"/>
                </a:tc>
              </a:tr>
              <a:tr h="381000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ihc93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jjc100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600" b="0">
                          <a:latin typeface="+mn-ea"/>
                          <a:ea typeface="+mn-ea"/>
                        </a:rPr>
                        <a:t>gemini1024</a:t>
                      </a:r>
                      <a:endParaRPr lang="ko-KR" altLang="en-US" sz="1600" b="0">
                        <a:latin typeface="+mn-ea"/>
                        <a:ea typeface="+mn-ea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50168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350168"/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1954" y="446622"/>
            <a:ext cx="3407410" cy="44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/>
              <a:t>개발 현황</a:t>
            </a:r>
            <a:endParaRPr lang="ko-KR" altLang="en-US" sz="2400"/>
          </a:p>
        </p:txBody>
      </p:sp>
      <p:pic>
        <p:nvPicPr>
          <p:cNvPr id="1026" name="Picture 2" descr="C:\Users\Administrator\Desktop\Network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99956" y="4128248"/>
            <a:ext cx="5204785" cy="1590936"/>
          </a:xfrm>
          <a:prstGeom prst="rect">
            <a:avLst/>
          </a:prstGeom>
          <a:noFill/>
        </p:spPr>
      </p:pic>
      <p:pic>
        <p:nvPicPr>
          <p:cNvPr id="1028" name="Picture 4" descr="C:\Users\Administrator\Desktop\main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81000" y="1371600"/>
            <a:ext cx="6201974" cy="434758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708494" y="2563414"/>
            <a:ext cx="5353804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08013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 b="0">
                <a:latin typeface="맑은 고딕"/>
                <a:ea typeface="맑은 고딕"/>
              </a:rPr>
              <a:t>팀원 별 </a:t>
            </a:r>
            <a:r>
              <a:rPr lang="en-US" altLang="ko-KR" sz="1600" b="0">
                <a:latin typeface="맑은 고딕"/>
                <a:ea typeface="맑은 고딕"/>
              </a:rPr>
              <a:t>ID</a:t>
            </a:r>
            <a:endParaRPr lang="ko-KR" altLang="en-US" sz="1600" b="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9097" y="467995"/>
            <a:ext cx="3407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  <a:endParaRPr lang="ko-KR" altLang="en-US" sz="2400" b="1"/>
          </a:p>
          <a:p>
            <a:pPr lvl="0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39257" y="1638300"/>
            <a:ext cx="7495540" cy="24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1. 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어린이 보호구역 내 교통사고의 원인</a:t>
            </a:r>
            <a:endParaRPr lang="ko-KR" altLang="en-US" sz="20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/>
              <a:t>      </a:t>
            </a:r>
            <a:endParaRPr lang="en-US" altLang="ko-KR" sz="2000"/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1)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운전자의 안전운전불이행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(43.7%)</a:t>
            </a:r>
            <a:endParaRPr lang="en-US" altLang="ko-KR" sz="20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2)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보행자의 보호위반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(24.8%)</a:t>
            </a:r>
            <a:endParaRPr lang="en-US" altLang="ko-KR" sz="2000">
              <a:solidFill>
                <a:srgbClr val="000000"/>
              </a:solidFill>
              <a:latin typeface="+mj-lt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+mj-lt"/>
              </a:rPr>
              <a:t>	3) </a:t>
            </a:r>
            <a:r>
              <a:rPr lang="ko-KR" altLang="en-US" sz="2000">
                <a:solidFill>
                  <a:srgbClr val="000000"/>
                </a:solidFill>
                <a:latin typeface="+mj-lt"/>
              </a:rPr>
              <a:t>신호위반</a:t>
            </a:r>
            <a:r>
              <a:rPr lang="en-US" altLang="ko-KR" sz="2000">
                <a:solidFill>
                  <a:srgbClr val="000000"/>
                </a:solidFill>
                <a:latin typeface="+mj-lt"/>
              </a:rPr>
              <a:t>(15.3%)</a:t>
            </a:r>
            <a:endParaRPr lang="en-US" altLang="ko-KR" sz="2000">
              <a:solidFill>
                <a:srgbClr val="000000"/>
              </a:solidFill>
              <a:latin typeface="+mj-lt"/>
            </a:endParaRP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/>
              <a:t>(</a:t>
            </a:r>
            <a:r>
              <a:rPr lang="ko-KR" altLang="en-US" sz="1600"/>
              <a:t>출처 </a:t>
            </a:r>
            <a:r>
              <a:rPr lang="en-US" altLang="ko-KR" sz="1600"/>
              <a:t>: </a:t>
            </a:r>
            <a:r>
              <a:rPr lang="ko-KR" altLang="en-US" sz="1600"/>
              <a:t>도로교통공단 ‘스쿨존 내 어린이 교통사고 특성 분석’</a:t>
            </a:r>
            <a:r>
              <a:rPr lang="en-US" altLang="ko-KR" sz="1600"/>
              <a:t>)</a:t>
            </a:r>
            <a:endParaRPr lang="en-US" altLang="ko-KR" sz="1600"/>
          </a:p>
        </p:txBody>
      </p:sp>
      <p:sp>
        <p:nvSpPr>
          <p:cNvPr id="14" name="TextBox 13"/>
          <p:cNvSpPr txBox="1"/>
          <p:nvPr/>
        </p:nvSpPr>
        <p:spPr>
          <a:xfrm>
            <a:off x="1539257" y="3816350"/>
            <a:ext cx="7495540" cy="1846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</a:rPr>
              <a:t>2.  </a:t>
            </a:r>
            <a:r>
              <a:rPr lang="ko-KR" altLang="en-US" sz="2000">
                <a:solidFill>
                  <a:srgbClr val="000000"/>
                </a:solidFill>
              </a:rPr>
              <a:t>어린이는 어른에 비해 교통상황에 대한 판단능력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>
                <a:solidFill>
                  <a:srgbClr val="000000"/>
                </a:solidFill>
              </a:rPr>
              <a:t>행동반응이 떨어짐</a:t>
            </a: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2000">
              <a:solidFill>
                <a:srgbClr val="000000"/>
              </a:solidFill>
              <a:latin typeface="맑은 고딕"/>
            </a:endParaRPr>
          </a:p>
          <a:p>
            <a:pPr marL="342900" lvl="0" indent="-3429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600">
              <a:solidFill>
                <a:srgbClr val="000000"/>
              </a:solidFill>
              <a:latin typeface="맑은 고딕"/>
            </a:endParaRPr>
          </a:p>
          <a:p>
            <a:pPr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600">
                <a:solidFill>
                  <a:srgbClr val="000000"/>
                </a:solidFill>
              </a:rPr>
              <a:t>어린이 교통행동 특성</a:t>
            </a: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’</a:t>
            </a:r>
            <a:r>
              <a:rPr lang="en-US" altLang="ko-KR" sz="1600">
                <a:solidFill>
                  <a:srgbClr val="000000"/>
                </a:solidFill>
                <a:latin typeface="맑은 고딕"/>
              </a:rPr>
              <a:t>)</a:t>
            </a:r>
            <a:endParaRPr lang="en-US" altLang="ko-KR" sz="1600">
              <a:solidFill>
                <a:srgbClr val="000000"/>
              </a:solidFill>
              <a:latin typeface="맑은 고딕"/>
            </a:endParaRPr>
          </a:p>
          <a:p>
            <a:pPr marL="228600" lvl="0" indent="-228600" algn="just" latinLnBrk="0" hangingPunct="0">
              <a:spcBef>
                <a:spcPct val="0"/>
              </a:spcBef>
              <a:spcAft>
                <a:spcPct val="0"/>
              </a:spcAft>
              <a:buAutoNum type="arabicPeriod" startAt="3"/>
            </a:pPr>
            <a:endParaRPr lang="en-US" altLang="ko-KR" sz="1000" b="0" i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/>
          <p:cNvSpPr/>
          <p:nvPr/>
        </p:nvSpPr>
        <p:spPr>
          <a:xfrm>
            <a:off x="1606165" y="5392420"/>
            <a:ext cx="3192145" cy="1329055"/>
          </a:xfrm>
          <a:prstGeom prst="wedgeRoundRectCallout">
            <a:avLst>
              <a:gd name="adj1" fmla="val -25295"/>
              <a:gd name="adj2" fmla="val -6818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/>
          <p:cNvSpPr/>
          <p:nvPr/>
        </p:nvSpPr>
        <p:spPr>
          <a:xfrm>
            <a:off x="8024745" y="189230"/>
            <a:ext cx="3065145" cy="1329055"/>
          </a:xfrm>
          <a:prstGeom prst="wedgeRoundRectCallout">
            <a:avLst>
              <a:gd name="adj1" fmla="val -105621"/>
              <a:gd name="adj2" fmla="val 1089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88600" y="390525"/>
            <a:ext cx="2529840" cy="123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현재 도로의 상황을</a:t>
            </a:r>
            <a:endParaRPr lang="ko-KR" altLang="en-US" sz="2000">
              <a:solidFill>
                <a:srgbClr val="ff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 운전자에게</a:t>
            </a:r>
            <a:endParaRPr lang="ko-KR" altLang="en-US" sz="2000">
              <a:solidFill>
                <a:srgbClr val="ff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rgbClr val="ff0000"/>
                </a:solidFill>
              </a:rPr>
              <a:t>알려 주의시키자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  <a:endParaRPr lang="en-US" altLang="ko-KR" sz="2000">
              <a:solidFill>
                <a:srgbClr val="ff0000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0" i="0">
                <a:solidFill>
                  <a:srgbClr val="000000"/>
                </a:solidFill>
                <a:latin typeface="Arial"/>
              </a:rPr>
              <a:t>  </a:t>
            </a:r>
            <a:endParaRPr lang="en-US" altLang="ko-KR" sz="1400" b="0" i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8589" y="5424375"/>
            <a:ext cx="2487295" cy="1015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>
                <a:solidFill>
                  <a:srgbClr val="ff0000"/>
                </a:solidFill>
              </a:rPr>
              <a:t>급작스러운 어린이의 행동에도 대응할 수 있도록 하자</a:t>
            </a:r>
            <a:r>
              <a:rPr lang="en-US" altLang="ko-KR" sz="2000">
                <a:solidFill>
                  <a:srgbClr val="ff0000"/>
                </a:solidFill>
              </a:rPr>
              <a:t>!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097" y="858520"/>
            <a:ext cx="603313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어린이 보호구역이 있음에도 보호구역 내 교통사고 발생률 줄어들지 않음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6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76400" y="950595"/>
            <a:ext cx="8731885" cy="435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rgbClr val="000000"/>
                </a:solidFill>
                <a:latin typeface="맑은 고딕"/>
              </a:rPr>
              <a:t>3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  </a:t>
            </a:r>
            <a:r>
              <a:rPr lang="ko-KR" altLang="en-US" sz="2000">
                <a:solidFill>
                  <a:srgbClr val="000000"/>
                </a:solidFill>
              </a:rPr>
              <a:t>어린이 보호구역에서 </a:t>
            </a:r>
            <a:r>
              <a:rPr lang="ko-KR" altLang="en-US" sz="2000"/>
              <a:t>차도횡단 중 일어나는 사고의 </a:t>
            </a:r>
            <a:r>
              <a:rPr lang="ko-KR" altLang="en-US" sz="2000">
                <a:solidFill>
                  <a:srgbClr val="000000"/>
                </a:solidFill>
              </a:rPr>
              <a:t>비율이 가장 높다</a:t>
            </a:r>
            <a:r>
              <a:rPr lang="en-US" altLang="ko-KR" sz="2000" i="0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2000" i="0">
              <a:solidFill>
                <a:srgbClr val="000000"/>
              </a:solidFill>
              <a:latin typeface="맑은 고딕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chemeClr val="tx1"/>
              </a:solidFill>
            </a:endParaRP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r>
              <a:rPr lang="ko-KR" altLang="en-US" sz="2000">
                <a:solidFill>
                  <a:srgbClr val="000000"/>
                </a:solidFill>
              </a:rPr>
              <a:t>어린이 보호구역 내 횡단 중 일어나는 사고의 비율 </a:t>
            </a:r>
            <a:r>
              <a:rPr lang="en-US" altLang="ko-KR" sz="2000">
                <a:solidFill>
                  <a:srgbClr val="000000"/>
                </a:solidFill>
              </a:rPr>
              <a:t>-</a:t>
            </a:r>
            <a:endParaRPr lang="en-US" altLang="ko-KR" sz="2000">
              <a:solidFill>
                <a:srgbClr val="000000"/>
              </a:solidFill>
            </a:endParaRPr>
          </a:p>
          <a:p>
            <a:pPr marL="342900" lvl="0" indent="-342900" algn="ctr" latinLnBrk="0" hangingPunct="0">
              <a:spcBef>
                <a:spcPct val="0"/>
              </a:spcBef>
              <a:spcAft>
                <a:spcPct val="0"/>
              </a:spcAft>
              <a:buChar char="-"/>
            </a:pPr>
            <a:endParaRPr lang="en-US" altLang="ko-KR" sz="2000" b="0" i="0">
              <a:solidFill>
                <a:schemeClr val="tx1"/>
              </a:solidFill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0" i="0">
                <a:solidFill>
                  <a:srgbClr val="000000"/>
                </a:solidFill>
                <a:latin typeface="Arial"/>
              </a:rPr>
              <a:t>  </a:t>
            </a:r>
            <a:endParaRPr lang="en-US" altLang="ko-KR" sz="1000" b="0" i="0">
              <a:solidFill>
                <a:srgbClr val="000000"/>
              </a:solidFill>
              <a:latin typeface="Arial"/>
            </a:endParaRPr>
          </a:p>
          <a:p>
            <a:pPr lvl="0" algn="just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srgbClr val="000000"/>
              </a:solidFill>
              <a:latin typeface="+mj-lt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3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b="0" i="0">
              <a:solidFill>
                <a:srgbClr val="000000"/>
              </a:solidFill>
              <a:latin typeface="맑은 고딕"/>
            </a:endParaRPr>
          </a:p>
          <a:p>
            <a:pPr lvl="0" algn="r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600">
                <a:solidFill>
                  <a:srgbClr val="000000"/>
                </a:solidFill>
              </a:rPr>
              <a:t>출처 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600">
                <a:solidFill>
                  <a:srgbClr val="000000"/>
                </a:solidFill>
              </a:rPr>
              <a:t>도로교통공단 교통사고 분석시스템</a:t>
            </a:r>
            <a:r>
              <a:rPr lang="en-US" altLang="ko-KR" sz="1600" b="0" i="0">
                <a:solidFill>
                  <a:srgbClr val="000000"/>
                </a:solidFill>
                <a:latin typeface="맑은 고딕"/>
              </a:rPr>
              <a:t>)</a:t>
            </a:r>
            <a:endParaRPr lang="en-US" altLang="ko-KR" sz="1600" b="0" i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340485" y="4953000"/>
            <a:ext cx="3709035" cy="1681480"/>
            <a:chOff x="2286000" y="5039995"/>
            <a:chExt cx="3709035" cy="1681480"/>
          </a:xfrm>
        </p:grpSpPr>
        <p:sp>
          <p:nvSpPr>
            <p:cNvPr id="13" name="말풍선: 모서리가 둥근 사각형 12"/>
            <p:cNvSpPr/>
            <p:nvPr/>
          </p:nvSpPr>
          <p:spPr>
            <a:xfrm>
              <a:off x="2286000" y="5039995"/>
              <a:ext cx="3709035" cy="1681480"/>
            </a:xfrm>
            <a:prstGeom prst="wedgeRoundRectCallout">
              <a:avLst>
                <a:gd name="adj1" fmla="val 71038"/>
                <a:gd name="adj2" fmla="val -56448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5859" y="5362923"/>
              <a:ext cx="3409315" cy="861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ff0000"/>
                  </a:solidFill>
                </a:rPr>
                <a:t>어린이의 차도 횡단을 탐지하여 운전자에게 알리자</a:t>
              </a:r>
              <a:r>
                <a:rPr lang="en-US" altLang="ko-KR">
                  <a:solidFill>
                    <a:srgbClr val="ff0000"/>
                  </a:solidFill>
                  <a:latin typeface="맑은 고딕"/>
                </a:rPr>
                <a:t>!</a:t>
              </a:r>
              <a:endParaRPr lang="en-US" altLang="ko-KR">
                <a:solidFill>
                  <a:srgbClr val="ff0000"/>
                </a:solidFill>
                <a:latin typeface="맑은 고딕"/>
              </a:endParaRPr>
            </a:p>
            <a:p>
              <a:pPr lvl="0" algn="just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0" i="0">
                  <a:solidFill>
                    <a:srgbClr val="000000"/>
                  </a:solidFill>
                  <a:latin typeface="Arial"/>
                </a:rPr>
                <a:t>  </a:t>
              </a:r>
              <a:endParaRPr lang="en-US" altLang="ko-KR" sz="1400" b="0" i="0">
                <a:solidFill>
                  <a:srgbClr val="000000"/>
                </a:solidFill>
                <a:latin typeface="Arial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58459" y="2201659"/>
          <a:ext cx="6767576" cy="2555748"/>
        </p:xfrm>
        <a:graphic>
          <a:graphicData uri="http://schemas.openxmlformats.org/drawingml/2006/table">
            <a:tbl>
              <a:tblGrid>
                <a:gridCol w="1821667"/>
                <a:gridCol w="1821667"/>
                <a:gridCol w="1821667"/>
                <a:gridCol w="1302575"/>
              </a:tblGrid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총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횡단 중 사고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(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건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)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비율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2010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305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67%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2011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327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183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2012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271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142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52%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2013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123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61%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25958"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2014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함초롬바탕"/>
                        </a:rPr>
                        <a:t>년</a:t>
                      </a:r>
                      <a:endParaRPr lang="ko-KR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252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139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>
                          <a:solidFill>
                            <a:srgbClr val="000000"/>
                          </a:solidFill>
                          <a:latin typeface="함초롬바탕"/>
                        </a:rPr>
                        <a:t>55%</a:t>
                      </a:r>
                      <a:endParaRPr lang="en-US" altLang="en-US" sz="1600" spc="5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9097" y="467995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개발배경</a:t>
            </a:r>
            <a:endParaRPr lang="ko-KR" altLang="en-US" sz="2400" b="1"/>
          </a:p>
          <a:p>
            <a:pPr lvl="0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7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9097" y="3308349"/>
            <a:ext cx="3407410" cy="738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개발효과</a:t>
            </a:r>
            <a:endParaRPr lang="ko-KR" altLang="en-US" sz="2400" b="1"/>
          </a:p>
          <a:p>
            <a:pPr lvl="0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22271" y="3810000"/>
            <a:ext cx="8712835" cy="193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2000"/>
              <a:t>- </a:t>
            </a:r>
            <a:r>
              <a:rPr lang="ko-KR" altLang="en-US" sz="2000"/>
              <a:t>운전자의 사각지대를 줄여 교통사고를 미연에 방지</a:t>
            </a:r>
            <a:endParaRPr lang="ko-KR" altLang="en-US" sz="2000"/>
          </a:p>
          <a:p>
            <a:pPr/>
            <a:endParaRPr lang="en-US" altLang="ko-KR" sz="2000"/>
          </a:p>
          <a:p>
            <a:pPr/>
            <a:r>
              <a:rPr lang="en-US" altLang="ko-KR" sz="2000"/>
              <a:t>- </a:t>
            </a:r>
            <a:r>
              <a:rPr lang="ko-KR" altLang="en-US" sz="2000"/>
              <a:t>횡단 중 일어나는 교통사고의 발생률 감소</a:t>
            </a:r>
            <a:endParaRPr lang="ko-KR" altLang="en-US" sz="2000"/>
          </a:p>
          <a:p>
            <a:pPr/>
            <a:endParaRPr lang="ko-KR" altLang="en-US" sz="2000"/>
          </a:p>
          <a:p>
            <a:pPr/>
            <a:r>
              <a:rPr lang="en-US" altLang="ko-KR" sz="2000"/>
              <a:t>- </a:t>
            </a:r>
            <a:r>
              <a:rPr lang="ko-KR" altLang="en-US" sz="2000"/>
              <a:t>교통사고로 인해 발생하는 사회적 비용감소</a:t>
            </a:r>
            <a:endParaRPr lang="ko-KR" altLang="en-US" sz="2000"/>
          </a:p>
          <a:p>
            <a:pPr/>
            <a:endParaRPr lang="en-US" altLang="ko-KR" sz="2000"/>
          </a:p>
        </p:txBody>
      </p:sp>
      <p:sp>
        <p:nvSpPr>
          <p:cNvPr id="13" name="TextBox 12"/>
          <p:cNvSpPr txBox="1"/>
          <p:nvPr/>
        </p:nvSpPr>
        <p:spPr>
          <a:xfrm>
            <a:off x="1722271" y="1004315"/>
            <a:ext cx="8732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2000"/>
              <a:t>- </a:t>
            </a:r>
            <a:r>
              <a:rPr lang="ko-KR" altLang="en-US" sz="2000"/>
              <a:t>어린이가 차도에 있음을 인식</a:t>
            </a:r>
            <a:endParaRPr lang="ko-KR" altLang="en-US" sz="2000"/>
          </a:p>
          <a:p>
            <a:pPr/>
            <a:endParaRPr lang="ko-KR" altLang="en-US" sz="2000"/>
          </a:p>
          <a:p>
            <a:pPr/>
            <a:r>
              <a:rPr lang="en-US" altLang="ko-KR" sz="2000"/>
              <a:t>- </a:t>
            </a:r>
            <a:r>
              <a:rPr lang="ko-KR" altLang="en-US" sz="2000"/>
              <a:t>어린이가 보도에 있더라도 차도 쪽으로 급작스럽게 뛰어드는 </a:t>
            </a:r>
            <a:br>
              <a:rPr lang="en-US" altLang="ko-KR" sz="2000"/>
            </a:br>
            <a:r>
              <a:rPr lang="en-US" altLang="ko-KR" sz="2000"/>
              <a:t>  </a:t>
            </a:r>
            <a:r>
              <a:rPr lang="ko-KR" altLang="en-US" sz="2000"/>
              <a:t>행동을 했을 때 인식</a:t>
            </a:r>
            <a:endParaRPr lang="en-US" altLang="ko-KR" sz="2000"/>
          </a:p>
        </p:txBody>
      </p:sp>
      <p:sp>
        <p:nvSpPr>
          <p:cNvPr id="16" name="TextBox 15"/>
          <p:cNvSpPr txBox="1"/>
          <p:nvPr/>
        </p:nvSpPr>
        <p:spPr>
          <a:xfrm>
            <a:off x="1529097" y="467995"/>
            <a:ext cx="340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 b="1"/>
              <a:t>개발목표</a:t>
            </a:r>
            <a:endParaRPr lang="en-US" altLang="ko-KR" sz="2400" b="1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440180"/>
            <a:fld id="{5939B1FA-81F2-4940-9AF3-5EAFB5D6669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defTabSz="1440180"/>
              <a:t>8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0" lang="es-ES" altLang="ko-KR" sz="1800" b="0" i="0" u="none" strike="noStrike" cap="none" normalizeH="0" baseline="0" smtClean="0">
            <a:solidFill>
              <a:schemeClr val="tx1"/>
            </a:solidFill>
            <a:latin typeface="Arial"/>
            <a:cs typeface="Arial"/>
          </a:defRPr>
        </a:defPPr>
      </a:lst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>SlideModel</ep:Manager>
  <ep:Company>SlideModel</ep:Company>
  <ep:TotalTime>0</ep:TotalTime>
  <ep:HyperlinkBase>http://slidemodel.com</ep:HyperlinkBase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>Presentations, Business Presentations, Free PowerPoint Templates</cp:category>
  <cp:contentStatus>Template</cp:contentStatus>
  <dcterms:created xsi:type="dcterms:W3CDTF">2013-09-12T13:05:01.000</dcterms:created>
  <dc:creator>SlideModel</dc:creator>
  <dc:description>Download This FREE PowerPoint Templates at http://slidemodel.com</dc:description>
  <cp:keywords>PowerPoint, Free PowerPoint Templates, SlideModel, Presentations, Designs, Clipart</cp:keywords>
  <cp:lastModifiedBy>jjc10</cp:lastModifiedBy>
  <dcterms:modified xsi:type="dcterms:W3CDTF">2017-04-17T04:35:48.593</dcterms:modified>
  <cp:revision>322</cp:revision>
  <dc:subject>Template</dc:subject>
  <dc:title>SlideModel Free PowerPoint Templates</dc:title>
</cp:coreProperties>
</file>